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62"/>
  </p:notesMasterIdLst>
  <p:sldIdLst>
    <p:sldId id="256" r:id="rId2"/>
    <p:sldId id="257" r:id="rId3"/>
    <p:sldId id="258" r:id="rId4"/>
    <p:sldId id="259" r:id="rId5"/>
    <p:sldId id="260" r:id="rId6"/>
    <p:sldId id="304" r:id="rId7"/>
    <p:sldId id="305" r:id="rId8"/>
    <p:sldId id="306" r:id="rId9"/>
    <p:sldId id="307" r:id="rId10"/>
    <p:sldId id="308" r:id="rId11"/>
    <p:sldId id="309" r:id="rId12"/>
    <p:sldId id="310" r:id="rId13"/>
    <p:sldId id="311" r:id="rId14"/>
    <p:sldId id="312" r:id="rId15"/>
    <p:sldId id="313" r:id="rId16"/>
    <p:sldId id="314" r:id="rId17"/>
    <p:sldId id="315" r:id="rId18"/>
    <p:sldId id="261" r:id="rId19"/>
    <p:sldId id="262" r:id="rId20"/>
    <p:sldId id="263" r:id="rId21"/>
    <p:sldId id="264" r:id="rId22"/>
    <p:sldId id="316" r:id="rId23"/>
    <p:sldId id="265" r:id="rId24"/>
    <p:sldId id="266" r:id="rId25"/>
    <p:sldId id="267" r:id="rId26"/>
    <p:sldId id="268" r:id="rId27"/>
    <p:sldId id="276" r:id="rId28"/>
    <p:sldId id="277" r:id="rId29"/>
    <p:sldId id="278" r:id="rId30"/>
    <p:sldId id="281" r:id="rId31"/>
    <p:sldId id="279" r:id="rId32"/>
    <p:sldId id="269" r:id="rId33"/>
    <p:sldId id="320" r:id="rId34"/>
    <p:sldId id="322" r:id="rId35"/>
    <p:sldId id="318" r:id="rId36"/>
    <p:sldId id="321" r:id="rId37"/>
    <p:sldId id="319" r:id="rId38"/>
    <p:sldId id="317" r:id="rId39"/>
    <p:sldId id="270" r:id="rId40"/>
    <p:sldId id="271" r:id="rId41"/>
    <p:sldId id="272" r:id="rId42"/>
    <p:sldId id="273" r:id="rId43"/>
    <p:sldId id="274" r:id="rId44"/>
    <p:sldId id="275" r:id="rId45"/>
    <p:sldId id="295" r:id="rId46"/>
    <p:sldId id="296" r:id="rId47"/>
    <p:sldId id="298" r:id="rId48"/>
    <p:sldId id="323" r:id="rId49"/>
    <p:sldId id="330" r:id="rId50"/>
    <p:sldId id="324" r:id="rId51"/>
    <p:sldId id="325" r:id="rId52"/>
    <p:sldId id="326" r:id="rId53"/>
    <p:sldId id="327" r:id="rId54"/>
    <p:sldId id="328" r:id="rId55"/>
    <p:sldId id="297" r:id="rId56"/>
    <p:sldId id="299" r:id="rId57"/>
    <p:sldId id="300" r:id="rId58"/>
    <p:sldId id="301" r:id="rId59"/>
    <p:sldId id="302" r:id="rId60"/>
    <p:sldId id="303" r:id="rId6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édio 2 - Ênfas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Estilo Médio 2 - Ênfas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édio 2 - Ênfas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Estilo Médio 2 - Ênfas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Estilo Mé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3" d="100"/>
          <a:sy n="93" d="100"/>
        </p:scale>
        <p:origin x="642"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briela Borges" userId="105e7d24fe8a4a46" providerId="LiveId" clId="{C7776DA7-778E-41A4-A34E-4079BB030B28}"/>
    <pc:docChg chg="undo redo custSel addSld delSld modSld">
      <pc:chgData name="Gabriela Borges" userId="105e7d24fe8a4a46" providerId="LiveId" clId="{C7776DA7-778E-41A4-A34E-4079BB030B28}" dt="2026-07-14T19:28:17.741" v="4911" actId="179"/>
      <pc:docMkLst>
        <pc:docMk/>
      </pc:docMkLst>
      <pc:sldChg chg="modSp mod">
        <pc:chgData name="Gabriela Borges" userId="105e7d24fe8a4a46" providerId="LiveId" clId="{C7776DA7-778E-41A4-A34E-4079BB030B28}" dt="2026-07-13T18:13:53.932" v="2381" actId="20577"/>
        <pc:sldMkLst>
          <pc:docMk/>
          <pc:sldMk cId="0" sldId="256"/>
        </pc:sldMkLst>
        <pc:spChg chg="mod">
          <ac:chgData name="Gabriela Borges" userId="105e7d24fe8a4a46" providerId="LiveId" clId="{C7776DA7-778E-41A4-A34E-4079BB030B28}" dt="2026-07-13T18:13:53.932" v="2381" actId="20577"/>
          <ac:spMkLst>
            <pc:docMk/>
            <pc:sldMk cId="0" sldId="256"/>
            <ac:spMk id="55" creationId="{00000000-0000-0000-0000-000000000000}"/>
          </ac:spMkLst>
        </pc:spChg>
      </pc:sldChg>
      <pc:sldChg chg="addSp delSp modSp mod">
        <pc:chgData name="Gabriela Borges" userId="105e7d24fe8a4a46" providerId="LiveId" clId="{C7776DA7-778E-41A4-A34E-4079BB030B28}" dt="2026-06-10T12:08:29.249" v="902" actId="1076"/>
        <pc:sldMkLst>
          <pc:docMk/>
          <pc:sldMk cId="0" sldId="257"/>
        </pc:sldMkLst>
      </pc:sldChg>
      <pc:sldChg chg="addSp delSp modSp add mod">
        <pc:chgData name="Gabriela Borges" userId="105e7d24fe8a4a46" providerId="LiveId" clId="{C7776DA7-778E-41A4-A34E-4079BB030B28}" dt="2026-06-08T13:30:31.755" v="199" actId="1076"/>
        <pc:sldMkLst>
          <pc:docMk/>
          <pc:sldMk cId="3339105008" sldId="258"/>
        </pc:sldMkLst>
      </pc:sldChg>
      <pc:sldChg chg="delSp modSp add mod">
        <pc:chgData name="Gabriela Borges" userId="105e7d24fe8a4a46" providerId="LiveId" clId="{C7776DA7-778E-41A4-A34E-4079BB030B28}" dt="2026-06-09T17:39:21.751" v="259" actId="179"/>
        <pc:sldMkLst>
          <pc:docMk/>
          <pc:sldMk cId="704096694" sldId="259"/>
        </pc:sldMkLst>
      </pc:sldChg>
      <pc:sldChg chg="modSp add mod">
        <pc:chgData name="Gabriela Borges" userId="105e7d24fe8a4a46" providerId="LiveId" clId="{C7776DA7-778E-41A4-A34E-4079BB030B28}" dt="2026-07-13T18:48:15.845" v="3039" actId="207"/>
        <pc:sldMkLst>
          <pc:docMk/>
          <pc:sldMk cId="3556318408" sldId="260"/>
        </pc:sldMkLst>
        <pc:spChg chg="mod">
          <ac:chgData name="Gabriela Borges" userId="105e7d24fe8a4a46" providerId="LiveId" clId="{C7776DA7-778E-41A4-A34E-4079BB030B28}" dt="2026-07-13T18:48:15.845" v="3039" actId="207"/>
          <ac:spMkLst>
            <pc:docMk/>
            <pc:sldMk cId="3556318408" sldId="260"/>
            <ac:spMk id="61" creationId="{3E667AB6-27FA-1893-A68B-4A2AE3157D40}"/>
          </ac:spMkLst>
        </pc:spChg>
      </pc:sldChg>
      <pc:sldChg chg="modSp add mod">
        <pc:chgData name="Gabriela Borges" userId="105e7d24fe8a4a46" providerId="LiveId" clId="{C7776DA7-778E-41A4-A34E-4079BB030B28}" dt="2026-07-13T19:47:56.787" v="3380" actId="207"/>
        <pc:sldMkLst>
          <pc:docMk/>
          <pc:sldMk cId="1544715218" sldId="261"/>
        </pc:sldMkLst>
        <pc:spChg chg="mod">
          <ac:chgData name="Gabriela Borges" userId="105e7d24fe8a4a46" providerId="LiveId" clId="{C7776DA7-778E-41A4-A34E-4079BB030B28}" dt="2026-07-13T19:47:56.787" v="3380" actId="207"/>
          <ac:spMkLst>
            <pc:docMk/>
            <pc:sldMk cId="1544715218" sldId="261"/>
            <ac:spMk id="61" creationId="{C8A22438-329F-48BB-B4D4-AB9D9E469B74}"/>
          </ac:spMkLst>
        </pc:spChg>
      </pc:sldChg>
      <pc:sldChg chg="modSp add mod">
        <pc:chgData name="Gabriela Borges" userId="105e7d24fe8a4a46" providerId="LiveId" clId="{C7776DA7-778E-41A4-A34E-4079BB030B28}" dt="2026-07-13T19:48:06.609" v="3381" actId="207"/>
        <pc:sldMkLst>
          <pc:docMk/>
          <pc:sldMk cId="918575632" sldId="262"/>
        </pc:sldMkLst>
        <pc:spChg chg="mod">
          <ac:chgData name="Gabriela Borges" userId="105e7d24fe8a4a46" providerId="LiveId" clId="{C7776DA7-778E-41A4-A34E-4079BB030B28}" dt="2026-07-13T19:48:06.609" v="3381" actId="207"/>
          <ac:spMkLst>
            <pc:docMk/>
            <pc:sldMk cId="918575632" sldId="262"/>
            <ac:spMk id="61" creationId="{A3053B05-5B9E-7183-C6DF-3CDE51BE7A0F}"/>
          </ac:spMkLst>
        </pc:spChg>
      </pc:sldChg>
      <pc:sldChg chg="modSp add mod">
        <pc:chgData name="Gabriela Borges" userId="105e7d24fe8a4a46" providerId="LiveId" clId="{C7776DA7-778E-41A4-A34E-4079BB030B28}" dt="2026-07-14T16:21:31.501" v="3666" actId="6549"/>
        <pc:sldMkLst>
          <pc:docMk/>
          <pc:sldMk cId="3306915687" sldId="263"/>
        </pc:sldMkLst>
        <pc:spChg chg="mod">
          <ac:chgData name="Gabriela Borges" userId="105e7d24fe8a4a46" providerId="LiveId" clId="{C7776DA7-778E-41A4-A34E-4079BB030B28}" dt="2026-07-14T16:21:31.501" v="3666" actId="6549"/>
          <ac:spMkLst>
            <pc:docMk/>
            <pc:sldMk cId="3306915687" sldId="263"/>
            <ac:spMk id="61" creationId="{D39E753C-5BF7-F3D2-B247-E6C2577CD60B}"/>
          </ac:spMkLst>
        </pc:spChg>
      </pc:sldChg>
      <pc:sldChg chg="modSp add mod">
        <pc:chgData name="Gabriela Borges" userId="105e7d24fe8a4a46" providerId="LiveId" clId="{C7776DA7-778E-41A4-A34E-4079BB030B28}" dt="2026-07-14T16:21:43.066" v="3667" actId="6549"/>
        <pc:sldMkLst>
          <pc:docMk/>
          <pc:sldMk cId="2705311372" sldId="264"/>
        </pc:sldMkLst>
        <pc:spChg chg="mod">
          <ac:chgData name="Gabriela Borges" userId="105e7d24fe8a4a46" providerId="LiveId" clId="{C7776DA7-778E-41A4-A34E-4079BB030B28}" dt="2026-07-14T16:21:43.066" v="3667" actId="6549"/>
          <ac:spMkLst>
            <pc:docMk/>
            <pc:sldMk cId="2705311372" sldId="264"/>
            <ac:spMk id="61" creationId="{CDD9E1C9-7AEA-7798-EEAC-975FD15AAD49}"/>
          </ac:spMkLst>
        </pc:spChg>
      </pc:sldChg>
      <pc:sldChg chg="modSp add mod">
        <pc:chgData name="Gabriela Borges" userId="105e7d24fe8a4a46" providerId="LiveId" clId="{C7776DA7-778E-41A4-A34E-4079BB030B28}" dt="2026-06-10T12:09:24.243" v="905" actId="207"/>
        <pc:sldMkLst>
          <pc:docMk/>
          <pc:sldMk cId="2182488375" sldId="265"/>
        </pc:sldMkLst>
      </pc:sldChg>
      <pc:sldChg chg="modSp add mod">
        <pc:chgData name="Gabriela Borges" userId="105e7d24fe8a4a46" providerId="LiveId" clId="{C7776DA7-778E-41A4-A34E-4079BB030B28}" dt="2026-06-10T12:09:28.007" v="906" actId="207"/>
        <pc:sldMkLst>
          <pc:docMk/>
          <pc:sldMk cId="643163603" sldId="266"/>
        </pc:sldMkLst>
      </pc:sldChg>
      <pc:sldChg chg="addSp modSp add mod">
        <pc:chgData name="Gabriela Borges" userId="105e7d24fe8a4a46" providerId="LiveId" clId="{C7776DA7-778E-41A4-A34E-4079BB030B28}" dt="2026-06-09T18:20:53.393" v="429" actId="14100"/>
        <pc:sldMkLst>
          <pc:docMk/>
          <pc:sldMk cId="361012435" sldId="267"/>
        </pc:sldMkLst>
      </pc:sldChg>
      <pc:sldChg chg="addSp delSp modSp add mod">
        <pc:chgData name="Gabriela Borges" userId="105e7d24fe8a4a46" providerId="LiveId" clId="{C7776DA7-778E-41A4-A34E-4079BB030B28}" dt="2026-06-09T18:20:39.672" v="426" actId="14100"/>
        <pc:sldMkLst>
          <pc:docMk/>
          <pc:sldMk cId="1907597598" sldId="268"/>
        </pc:sldMkLst>
      </pc:sldChg>
      <pc:sldChg chg="addSp delSp modSp add mod">
        <pc:chgData name="Gabriela Borges" userId="105e7d24fe8a4a46" providerId="LiveId" clId="{C7776DA7-778E-41A4-A34E-4079BB030B28}" dt="2026-07-14T17:19:30.497" v="3850" actId="6549"/>
        <pc:sldMkLst>
          <pc:docMk/>
          <pc:sldMk cId="2576784053" sldId="269"/>
        </pc:sldMkLst>
        <pc:spChg chg="add">
          <ac:chgData name="Gabriela Borges" userId="105e7d24fe8a4a46" providerId="LiveId" clId="{C7776DA7-778E-41A4-A34E-4079BB030B28}" dt="2026-07-13T20:11:53.603" v="3527"/>
          <ac:spMkLst>
            <pc:docMk/>
            <pc:sldMk cId="2576784053" sldId="269"/>
            <ac:spMk id="2" creationId="{2C756873-6DA5-C03A-E48A-8DDE439D2C68}"/>
          </ac:spMkLst>
        </pc:spChg>
        <pc:spChg chg="mod">
          <ac:chgData name="Gabriela Borges" userId="105e7d24fe8a4a46" providerId="LiveId" clId="{C7776DA7-778E-41A4-A34E-4079BB030B28}" dt="2026-07-14T17:19:30.497" v="3850" actId="6549"/>
          <ac:spMkLst>
            <pc:docMk/>
            <pc:sldMk cId="2576784053" sldId="269"/>
            <ac:spMk id="61" creationId="{1D765DE2-E550-742E-F649-ADDADF0ECBE5}"/>
          </ac:spMkLst>
        </pc:spChg>
      </pc:sldChg>
      <pc:sldChg chg="modSp add mod">
        <pc:chgData name="Gabriela Borges" userId="105e7d24fe8a4a46" providerId="LiveId" clId="{C7776DA7-778E-41A4-A34E-4079BB030B28}" dt="2026-06-10T12:10:21.511" v="908" actId="207"/>
        <pc:sldMkLst>
          <pc:docMk/>
          <pc:sldMk cId="3976984561" sldId="270"/>
        </pc:sldMkLst>
      </pc:sldChg>
      <pc:sldChg chg="modSp add mod">
        <pc:chgData name="Gabriela Borges" userId="105e7d24fe8a4a46" providerId="LiveId" clId="{C7776DA7-778E-41A4-A34E-4079BB030B28}" dt="2026-06-10T12:10:26.717" v="909" actId="207"/>
        <pc:sldMkLst>
          <pc:docMk/>
          <pc:sldMk cId="3288822196" sldId="271"/>
        </pc:sldMkLst>
      </pc:sldChg>
      <pc:sldChg chg="modSp add mod">
        <pc:chgData name="Gabriela Borges" userId="105e7d24fe8a4a46" providerId="LiveId" clId="{C7776DA7-778E-41A4-A34E-4079BB030B28}" dt="2026-06-10T12:10:32.533" v="910" actId="207"/>
        <pc:sldMkLst>
          <pc:docMk/>
          <pc:sldMk cId="1322575086" sldId="272"/>
        </pc:sldMkLst>
      </pc:sldChg>
      <pc:sldChg chg="addSp modSp add mod">
        <pc:chgData name="Gabriela Borges" userId="105e7d24fe8a4a46" providerId="LiveId" clId="{C7776DA7-778E-41A4-A34E-4079BB030B28}" dt="2026-06-10T12:10:41.962" v="911" actId="207"/>
        <pc:sldMkLst>
          <pc:docMk/>
          <pc:sldMk cId="360269901" sldId="273"/>
        </pc:sldMkLst>
      </pc:sldChg>
      <pc:sldChg chg="addSp modSp add del mod">
        <pc:chgData name="Gabriela Borges" userId="105e7d24fe8a4a46" providerId="LiveId" clId="{C7776DA7-778E-41A4-A34E-4079BB030B28}" dt="2026-06-09T18:36:48.915" v="615" actId="2696"/>
        <pc:sldMkLst>
          <pc:docMk/>
          <pc:sldMk cId="1444033240" sldId="273"/>
        </pc:sldMkLst>
      </pc:sldChg>
      <pc:sldChg chg="addSp delSp modSp add mod">
        <pc:chgData name="Gabriela Borges" userId="105e7d24fe8a4a46" providerId="LiveId" clId="{C7776DA7-778E-41A4-A34E-4079BB030B28}" dt="2026-06-10T12:10:47.536" v="912" actId="207"/>
        <pc:sldMkLst>
          <pc:docMk/>
          <pc:sldMk cId="845039617" sldId="274"/>
        </pc:sldMkLst>
      </pc:sldChg>
      <pc:sldChg chg="delSp modSp add mod">
        <pc:chgData name="Gabriela Borges" userId="105e7d24fe8a4a46" providerId="LiveId" clId="{C7776DA7-778E-41A4-A34E-4079BB030B28}" dt="2026-06-10T12:11:09.692" v="953" actId="20577"/>
        <pc:sldMkLst>
          <pc:docMk/>
          <pc:sldMk cId="3284648759" sldId="275"/>
        </pc:sldMkLst>
      </pc:sldChg>
      <pc:sldChg chg="modSp add del mod">
        <pc:chgData name="Gabriela Borges" userId="105e7d24fe8a4a46" providerId="LiveId" clId="{C7776DA7-778E-41A4-A34E-4079BB030B28}" dt="2026-07-14T17:05:24.275" v="3668" actId="2696"/>
        <pc:sldMkLst>
          <pc:docMk/>
          <pc:sldMk cId="1062135910" sldId="276"/>
        </pc:sldMkLst>
      </pc:sldChg>
      <pc:sldChg chg="modSp add mod">
        <pc:chgData name="Gabriela Borges" userId="105e7d24fe8a4a46" providerId="LiveId" clId="{C7776DA7-778E-41A4-A34E-4079BB030B28}" dt="2026-07-14T17:06:49.035" v="3724" actId="207"/>
        <pc:sldMkLst>
          <pc:docMk/>
          <pc:sldMk cId="2552569451" sldId="276"/>
        </pc:sldMkLst>
        <pc:spChg chg="mod">
          <ac:chgData name="Gabriela Borges" userId="105e7d24fe8a4a46" providerId="LiveId" clId="{C7776DA7-778E-41A4-A34E-4079BB030B28}" dt="2026-07-14T17:06:49.035" v="3724" actId="207"/>
          <ac:spMkLst>
            <pc:docMk/>
            <pc:sldMk cId="2552569451" sldId="276"/>
            <ac:spMk id="61" creationId="{79971E45-FDE5-7C29-2CB7-47CA90301A7B}"/>
          </ac:spMkLst>
        </pc:spChg>
      </pc:sldChg>
      <pc:sldChg chg="modSp add del mod">
        <pc:chgData name="Gabriela Borges" userId="105e7d24fe8a4a46" providerId="LiveId" clId="{C7776DA7-778E-41A4-A34E-4079BB030B28}" dt="2026-07-14T17:05:24.275" v="3668" actId="2696"/>
        <pc:sldMkLst>
          <pc:docMk/>
          <pc:sldMk cId="2855186445" sldId="277"/>
        </pc:sldMkLst>
      </pc:sldChg>
      <pc:sldChg chg="add">
        <pc:chgData name="Gabriela Borges" userId="105e7d24fe8a4a46" providerId="LiveId" clId="{C7776DA7-778E-41A4-A34E-4079BB030B28}" dt="2026-07-14T17:05:51.101" v="3672"/>
        <pc:sldMkLst>
          <pc:docMk/>
          <pc:sldMk cId="3032184691" sldId="277"/>
        </pc:sldMkLst>
      </pc:sldChg>
      <pc:sldChg chg="addSp modSp add del mod">
        <pc:chgData name="Gabriela Borges" userId="105e7d24fe8a4a46" providerId="LiveId" clId="{C7776DA7-778E-41A4-A34E-4079BB030B28}" dt="2026-07-14T17:05:24.275" v="3668" actId="2696"/>
        <pc:sldMkLst>
          <pc:docMk/>
          <pc:sldMk cId="2995022542" sldId="278"/>
        </pc:sldMkLst>
      </pc:sldChg>
      <pc:sldChg chg="add">
        <pc:chgData name="Gabriela Borges" userId="105e7d24fe8a4a46" providerId="LiveId" clId="{C7776DA7-778E-41A4-A34E-4079BB030B28}" dt="2026-07-14T17:05:51.101" v="3672"/>
        <pc:sldMkLst>
          <pc:docMk/>
          <pc:sldMk cId="3784283129" sldId="278"/>
        </pc:sldMkLst>
      </pc:sldChg>
      <pc:sldChg chg="add">
        <pc:chgData name="Gabriela Borges" userId="105e7d24fe8a4a46" providerId="LiveId" clId="{C7776DA7-778E-41A4-A34E-4079BB030B28}" dt="2026-07-14T17:05:51.101" v="3672"/>
        <pc:sldMkLst>
          <pc:docMk/>
          <pc:sldMk cId="1268888500" sldId="279"/>
        </pc:sldMkLst>
      </pc:sldChg>
      <pc:sldChg chg="delSp modSp add del mod">
        <pc:chgData name="Gabriela Borges" userId="105e7d24fe8a4a46" providerId="LiveId" clId="{C7776DA7-778E-41A4-A34E-4079BB030B28}" dt="2026-07-14T17:05:24.275" v="3668" actId="2696"/>
        <pc:sldMkLst>
          <pc:docMk/>
          <pc:sldMk cId="2080938648" sldId="279"/>
        </pc:sldMkLst>
      </pc:sldChg>
      <pc:sldChg chg="addSp modSp add del mod">
        <pc:chgData name="Gabriela Borges" userId="105e7d24fe8a4a46" providerId="LiveId" clId="{C7776DA7-778E-41A4-A34E-4079BB030B28}" dt="2026-07-14T17:07:32.032" v="3725" actId="47"/>
        <pc:sldMkLst>
          <pc:docMk/>
          <pc:sldMk cId="3642142742" sldId="280"/>
        </pc:sldMkLst>
      </pc:sldChg>
      <pc:sldChg chg="addSp delSp modSp add del mod">
        <pc:chgData name="Gabriela Borges" userId="105e7d24fe8a4a46" providerId="LiveId" clId="{C7776DA7-778E-41A4-A34E-4079BB030B28}" dt="2026-07-14T17:05:24.275" v="3668" actId="2696"/>
        <pc:sldMkLst>
          <pc:docMk/>
          <pc:sldMk cId="959365792" sldId="281"/>
        </pc:sldMkLst>
      </pc:sldChg>
      <pc:sldChg chg="add">
        <pc:chgData name="Gabriela Borges" userId="105e7d24fe8a4a46" providerId="LiveId" clId="{C7776DA7-778E-41A4-A34E-4079BB030B28}" dt="2026-07-14T17:05:51.101" v="3672"/>
        <pc:sldMkLst>
          <pc:docMk/>
          <pc:sldMk cId="2798367941" sldId="281"/>
        </pc:sldMkLst>
      </pc:sldChg>
      <pc:sldChg chg="addSp delSp modSp add del mod">
        <pc:chgData name="Gabriela Borges" userId="105e7d24fe8a4a46" providerId="LiveId" clId="{C7776DA7-778E-41A4-A34E-4079BB030B28}" dt="2026-07-14T17:07:32.032" v="3725" actId="47"/>
        <pc:sldMkLst>
          <pc:docMk/>
          <pc:sldMk cId="3482399362" sldId="282"/>
        </pc:sldMkLst>
      </pc:sldChg>
      <pc:sldChg chg="add del">
        <pc:chgData name="Gabriela Borges" userId="105e7d24fe8a4a46" providerId="LiveId" clId="{C7776DA7-778E-41A4-A34E-4079BB030B28}" dt="2026-06-10T12:35:20.071" v="1204" actId="47"/>
        <pc:sldMkLst>
          <pc:docMk/>
          <pc:sldMk cId="358660718" sldId="283"/>
        </pc:sldMkLst>
      </pc:sldChg>
      <pc:sldChg chg="addSp delSp modSp add del mod">
        <pc:chgData name="Gabriela Borges" userId="105e7d24fe8a4a46" providerId="LiveId" clId="{C7776DA7-778E-41A4-A34E-4079BB030B28}" dt="2026-07-14T17:07:32.032" v="3725" actId="47"/>
        <pc:sldMkLst>
          <pc:docMk/>
          <pc:sldMk cId="4031773158" sldId="283"/>
        </pc:sldMkLst>
      </pc:sldChg>
      <pc:sldChg chg="addSp delSp modSp add del mod">
        <pc:chgData name="Gabriela Borges" userId="105e7d24fe8a4a46" providerId="LiveId" clId="{C7776DA7-778E-41A4-A34E-4079BB030B28}" dt="2026-07-14T17:07:32.032" v="3725" actId="47"/>
        <pc:sldMkLst>
          <pc:docMk/>
          <pc:sldMk cId="2247235264" sldId="284"/>
        </pc:sldMkLst>
      </pc:sldChg>
      <pc:sldChg chg="addSp delSp modSp add del mod">
        <pc:chgData name="Gabriela Borges" userId="105e7d24fe8a4a46" providerId="LiveId" clId="{C7776DA7-778E-41A4-A34E-4079BB030B28}" dt="2026-07-14T17:07:32.032" v="3725" actId="47"/>
        <pc:sldMkLst>
          <pc:docMk/>
          <pc:sldMk cId="3617461323" sldId="285"/>
        </pc:sldMkLst>
      </pc:sldChg>
      <pc:sldChg chg="addSp delSp modSp add del mod">
        <pc:chgData name="Gabriela Borges" userId="105e7d24fe8a4a46" providerId="LiveId" clId="{C7776DA7-778E-41A4-A34E-4079BB030B28}" dt="2026-07-14T17:07:32.032" v="3725" actId="47"/>
        <pc:sldMkLst>
          <pc:docMk/>
          <pc:sldMk cId="3730703023" sldId="286"/>
        </pc:sldMkLst>
      </pc:sldChg>
      <pc:sldChg chg="addSp delSp modSp add del mod">
        <pc:chgData name="Gabriela Borges" userId="105e7d24fe8a4a46" providerId="LiveId" clId="{C7776DA7-778E-41A4-A34E-4079BB030B28}" dt="2026-07-14T17:07:32.032" v="3725" actId="47"/>
        <pc:sldMkLst>
          <pc:docMk/>
          <pc:sldMk cId="3526321248" sldId="287"/>
        </pc:sldMkLst>
      </pc:sldChg>
      <pc:sldChg chg="addSp delSp modSp add del mod">
        <pc:chgData name="Gabriela Borges" userId="105e7d24fe8a4a46" providerId="LiveId" clId="{C7776DA7-778E-41A4-A34E-4079BB030B28}" dt="2026-07-14T17:07:32.032" v="3725" actId="47"/>
        <pc:sldMkLst>
          <pc:docMk/>
          <pc:sldMk cId="1226272633" sldId="288"/>
        </pc:sldMkLst>
      </pc:sldChg>
      <pc:sldChg chg="addSp delSp modSp add del mod">
        <pc:chgData name="Gabriela Borges" userId="105e7d24fe8a4a46" providerId="LiveId" clId="{C7776DA7-778E-41A4-A34E-4079BB030B28}" dt="2026-07-14T17:07:32.032" v="3725" actId="47"/>
        <pc:sldMkLst>
          <pc:docMk/>
          <pc:sldMk cId="2349052651" sldId="289"/>
        </pc:sldMkLst>
      </pc:sldChg>
      <pc:sldChg chg="addSp delSp modSp add del mod">
        <pc:chgData name="Gabriela Borges" userId="105e7d24fe8a4a46" providerId="LiveId" clId="{C7776DA7-778E-41A4-A34E-4079BB030B28}" dt="2026-07-14T17:07:32.032" v="3725" actId="47"/>
        <pc:sldMkLst>
          <pc:docMk/>
          <pc:sldMk cId="697158022" sldId="290"/>
        </pc:sldMkLst>
      </pc:sldChg>
      <pc:sldChg chg="addSp delSp modSp add del mod">
        <pc:chgData name="Gabriela Borges" userId="105e7d24fe8a4a46" providerId="LiveId" clId="{C7776DA7-778E-41A4-A34E-4079BB030B28}" dt="2026-07-14T17:07:32.032" v="3725" actId="47"/>
        <pc:sldMkLst>
          <pc:docMk/>
          <pc:sldMk cId="761648033" sldId="291"/>
        </pc:sldMkLst>
      </pc:sldChg>
      <pc:sldChg chg="addSp delSp modSp add del mod">
        <pc:chgData name="Gabriela Borges" userId="105e7d24fe8a4a46" providerId="LiveId" clId="{C7776DA7-778E-41A4-A34E-4079BB030B28}" dt="2026-07-14T17:07:32.032" v="3725" actId="47"/>
        <pc:sldMkLst>
          <pc:docMk/>
          <pc:sldMk cId="2844084789" sldId="292"/>
        </pc:sldMkLst>
      </pc:sldChg>
      <pc:sldChg chg="addSp delSp modSp add del mod">
        <pc:chgData name="Gabriela Borges" userId="105e7d24fe8a4a46" providerId="LiveId" clId="{C7776DA7-778E-41A4-A34E-4079BB030B28}" dt="2026-07-14T17:07:32.032" v="3725" actId="47"/>
        <pc:sldMkLst>
          <pc:docMk/>
          <pc:sldMk cId="4088687815" sldId="293"/>
        </pc:sldMkLst>
      </pc:sldChg>
      <pc:sldChg chg="addSp delSp modSp add del mod">
        <pc:chgData name="Gabriela Borges" userId="105e7d24fe8a4a46" providerId="LiveId" clId="{C7776DA7-778E-41A4-A34E-4079BB030B28}" dt="2026-07-14T17:07:32.032" v="3725" actId="47"/>
        <pc:sldMkLst>
          <pc:docMk/>
          <pc:sldMk cId="2381164376" sldId="294"/>
        </pc:sldMkLst>
      </pc:sldChg>
      <pc:sldChg chg="delSp modSp add mod">
        <pc:chgData name="Gabriela Borges" userId="105e7d24fe8a4a46" providerId="LiveId" clId="{C7776DA7-778E-41A4-A34E-4079BB030B28}" dt="2026-06-10T12:52:45.169" v="1764" actId="12"/>
        <pc:sldMkLst>
          <pc:docMk/>
          <pc:sldMk cId="2841938402" sldId="295"/>
        </pc:sldMkLst>
      </pc:sldChg>
      <pc:sldChg chg="addSp delSp modSp add mod">
        <pc:chgData name="Gabriela Borges" userId="105e7d24fe8a4a46" providerId="LiveId" clId="{C7776DA7-778E-41A4-A34E-4079BB030B28}" dt="2026-06-10T13:20:08.242" v="1891" actId="6549"/>
        <pc:sldMkLst>
          <pc:docMk/>
          <pc:sldMk cId="3011290542" sldId="296"/>
        </pc:sldMkLst>
      </pc:sldChg>
      <pc:sldChg chg="modSp add mod">
        <pc:chgData name="Gabriela Borges" userId="105e7d24fe8a4a46" providerId="LiveId" clId="{C7776DA7-778E-41A4-A34E-4079BB030B28}" dt="2026-06-10T13:28:01.931" v="2198" actId="20577"/>
        <pc:sldMkLst>
          <pc:docMk/>
          <pc:sldMk cId="4027788498" sldId="297"/>
        </pc:sldMkLst>
      </pc:sldChg>
      <pc:sldChg chg="modSp add mod">
        <pc:chgData name="Gabriela Borges" userId="105e7d24fe8a4a46" providerId="LiveId" clId="{C7776DA7-778E-41A4-A34E-4079BB030B28}" dt="2026-06-10T13:29:21.294" v="2281" actId="113"/>
        <pc:sldMkLst>
          <pc:docMk/>
          <pc:sldMk cId="3078340645" sldId="298"/>
        </pc:sldMkLst>
      </pc:sldChg>
      <pc:sldChg chg="modSp add mod">
        <pc:chgData name="Gabriela Borges" userId="105e7d24fe8a4a46" providerId="LiveId" clId="{C7776DA7-778E-41A4-A34E-4079BB030B28}" dt="2026-06-10T13:28:15.232" v="2234" actId="20577"/>
        <pc:sldMkLst>
          <pc:docMk/>
          <pc:sldMk cId="1755213829" sldId="299"/>
        </pc:sldMkLst>
      </pc:sldChg>
      <pc:sldChg chg="modSp add mod">
        <pc:chgData name="Gabriela Borges" userId="105e7d24fe8a4a46" providerId="LiveId" clId="{C7776DA7-778E-41A4-A34E-4079BB030B28}" dt="2026-06-10T13:28:20.698" v="2235" actId="207"/>
        <pc:sldMkLst>
          <pc:docMk/>
          <pc:sldMk cId="722484053" sldId="300"/>
        </pc:sldMkLst>
      </pc:sldChg>
      <pc:sldChg chg="modSp add mod">
        <pc:chgData name="Gabriela Borges" userId="105e7d24fe8a4a46" providerId="LiveId" clId="{C7776DA7-778E-41A4-A34E-4079BB030B28}" dt="2026-06-10T13:28:31.787" v="2241" actId="207"/>
        <pc:sldMkLst>
          <pc:docMk/>
          <pc:sldMk cId="2885695710" sldId="301"/>
        </pc:sldMkLst>
      </pc:sldChg>
      <pc:sldChg chg="modSp add mod">
        <pc:chgData name="Gabriela Borges" userId="105e7d24fe8a4a46" providerId="LiveId" clId="{C7776DA7-778E-41A4-A34E-4079BB030B28}" dt="2026-06-10T13:43:02.762" v="2329" actId="6549"/>
        <pc:sldMkLst>
          <pc:docMk/>
          <pc:sldMk cId="338967591" sldId="302"/>
        </pc:sldMkLst>
      </pc:sldChg>
      <pc:sldChg chg="addSp delSp modSp add mod">
        <pc:chgData name="Gabriela Borges" userId="105e7d24fe8a4a46" providerId="LiveId" clId="{C7776DA7-778E-41A4-A34E-4079BB030B28}" dt="2026-06-10T13:42:52.842" v="2326" actId="22"/>
        <pc:sldMkLst>
          <pc:docMk/>
          <pc:sldMk cId="392265799" sldId="303"/>
        </pc:sldMkLst>
      </pc:sldChg>
      <pc:sldChg chg="addSp modSp add mod">
        <pc:chgData name="Gabriela Borges" userId="105e7d24fe8a4a46" providerId="LiveId" clId="{C7776DA7-778E-41A4-A34E-4079BB030B28}" dt="2026-07-13T18:48:51.934" v="3042" actId="207"/>
        <pc:sldMkLst>
          <pc:docMk/>
          <pc:sldMk cId="75776991" sldId="304"/>
        </pc:sldMkLst>
        <pc:spChg chg="add">
          <ac:chgData name="Gabriela Borges" userId="105e7d24fe8a4a46" providerId="LiveId" clId="{C7776DA7-778E-41A4-A34E-4079BB030B28}" dt="2026-07-13T18:36:34.571" v="2761"/>
          <ac:spMkLst>
            <pc:docMk/>
            <pc:sldMk cId="75776991" sldId="304"/>
            <ac:spMk id="2" creationId="{F5C5FF7A-DE19-77D2-184B-CB74360C080E}"/>
          </ac:spMkLst>
        </pc:spChg>
        <pc:spChg chg="add">
          <ac:chgData name="Gabriela Borges" userId="105e7d24fe8a4a46" providerId="LiveId" clId="{C7776DA7-778E-41A4-A34E-4079BB030B28}" dt="2026-07-13T18:36:39.622" v="2764"/>
          <ac:spMkLst>
            <pc:docMk/>
            <pc:sldMk cId="75776991" sldId="304"/>
            <ac:spMk id="3" creationId="{F0F8C9A8-D51B-5987-8828-8600C9141D83}"/>
          </ac:spMkLst>
        </pc:spChg>
        <pc:spChg chg="mod">
          <ac:chgData name="Gabriela Borges" userId="105e7d24fe8a4a46" providerId="LiveId" clId="{C7776DA7-778E-41A4-A34E-4079BB030B28}" dt="2026-07-13T18:48:51.934" v="3042" actId="207"/>
          <ac:spMkLst>
            <pc:docMk/>
            <pc:sldMk cId="75776991" sldId="304"/>
            <ac:spMk id="61" creationId="{9EFBB99C-A4F6-C17F-959F-B8A779B35C85}"/>
          </ac:spMkLst>
        </pc:spChg>
        <pc:picChg chg="mod">
          <ac:chgData name="Gabriela Borges" userId="105e7d24fe8a4a46" providerId="LiveId" clId="{C7776DA7-778E-41A4-A34E-4079BB030B28}" dt="2026-07-13T18:38:29.431" v="2817" actId="1076"/>
          <ac:picMkLst>
            <pc:docMk/>
            <pc:sldMk cId="75776991" sldId="304"/>
            <ac:picMk id="60" creationId="{20F75AAE-946E-EC04-4A61-DAF422C4FF71}"/>
          </ac:picMkLst>
        </pc:picChg>
      </pc:sldChg>
      <pc:sldChg chg="addSp modSp add mod">
        <pc:chgData name="Gabriela Borges" userId="105e7d24fe8a4a46" providerId="LiveId" clId="{C7776DA7-778E-41A4-A34E-4079BB030B28}" dt="2026-07-13T18:52:08.221" v="3131" actId="20577"/>
        <pc:sldMkLst>
          <pc:docMk/>
          <pc:sldMk cId="3211803971" sldId="305"/>
        </pc:sldMkLst>
        <pc:spChg chg="add">
          <ac:chgData name="Gabriela Borges" userId="105e7d24fe8a4a46" providerId="LiveId" clId="{C7776DA7-778E-41A4-A34E-4079BB030B28}" dt="2026-07-13T18:39:32.742" v="2865"/>
          <ac:spMkLst>
            <pc:docMk/>
            <pc:sldMk cId="3211803971" sldId="305"/>
            <ac:spMk id="2" creationId="{502AA753-2CF2-FBB3-2555-FCE7762B0761}"/>
          </ac:spMkLst>
        </pc:spChg>
        <pc:spChg chg="add">
          <ac:chgData name="Gabriela Borges" userId="105e7d24fe8a4a46" providerId="LiveId" clId="{C7776DA7-778E-41A4-A34E-4079BB030B28}" dt="2026-07-13T18:39:32.742" v="2865"/>
          <ac:spMkLst>
            <pc:docMk/>
            <pc:sldMk cId="3211803971" sldId="305"/>
            <ac:spMk id="3" creationId="{9544F943-1737-DCA6-07B9-7EC861372B72}"/>
          </ac:spMkLst>
        </pc:spChg>
        <pc:spChg chg="add">
          <ac:chgData name="Gabriela Borges" userId="105e7d24fe8a4a46" providerId="LiveId" clId="{C7776DA7-778E-41A4-A34E-4079BB030B28}" dt="2026-07-13T18:39:32.742" v="2865"/>
          <ac:spMkLst>
            <pc:docMk/>
            <pc:sldMk cId="3211803971" sldId="305"/>
            <ac:spMk id="4" creationId="{300D132B-E7F6-1672-342E-C35CDC394200}"/>
          </ac:spMkLst>
        </pc:spChg>
        <pc:spChg chg="mod">
          <ac:chgData name="Gabriela Borges" userId="105e7d24fe8a4a46" providerId="LiveId" clId="{C7776DA7-778E-41A4-A34E-4079BB030B28}" dt="2026-07-13T18:52:08.221" v="3131" actId="20577"/>
          <ac:spMkLst>
            <pc:docMk/>
            <pc:sldMk cId="3211803971" sldId="305"/>
            <ac:spMk id="61" creationId="{BF03DFA5-4276-A1E4-BBBA-D3F170B3728F}"/>
          </ac:spMkLst>
        </pc:spChg>
      </pc:sldChg>
      <pc:sldChg chg="addSp modSp add mod">
        <pc:chgData name="Gabriela Borges" userId="105e7d24fe8a4a46" providerId="LiveId" clId="{C7776DA7-778E-41A4-A34E-4079BB030B28}" dt="2026-07-14T18:57:45.490" v="4893" actId="113"/>
        <pc:sldMkLst>
          <pc:docMk/>
          <pc:sldMk cId="746987931" sldId="306"/>
        </pc:sldMkLst>
        <pc:spChg chg="add">
          <ac:chgData name="Gabriela Borges" userId="105e7d24fe8a4a46" providerId="LiveId" clId="{C7776DA7-778E-41A4-A34E-4079BB030B28}" dt="2026-07-13T18:42:07.710" v="2919"/>
          <ac:spMkLst>
            <pc:docMk/>
            <pc:sldMk cId="746987931" sldId="306"/>
            <ac:spMk id="2" creationId="{B10B484F-69D0-4FEF-1C93-8B5AAD6F336F}"/>
          </ac:spMkLst>
        </pc:spChg>
        <pc:spChg chg="mod">
          <ac:chgData name="Gabriela Borges" userId="105e7d24fe8a4a46" providerId="LiveId" clId="{C7776DA7-778E-41A4-A34E-4079BB030B28}" dt="2026-07-14T18:57:45.490" v="4893" actId="113"/>
          <ac:spMkLst>
            <pc:docMk/>
            <pc:sldMk cId="746987931" sldId="306"/>
            <ac:spMk id="61" creationId="{0BF25A7B-973D-8C10-85DE-DAF678CCCE72}"/>
          </ac:spMkLst>
        </pc:spChg>
      </pc:sldChg>
      <pc:sldChg chg="modSp add mod">
        <pc:chgData name="Gabriela Borges" userId="105e7d24fe8a4a46" providerId="LiveId" clId="{C7776DA7-778E-41A4-A34E-4079BB030B28}" dt="2026-07-13T18:49:29.356" v="3047" actId="6549"/>
        <pc:sldMkLst>
          <pc:docMk/>
          <pc:sldMk cId="661047945" sldId="307"/>
        </pc:sldMkLst>
        <pc:spChg chg="mod">
          <ac:chgData name="Gabriela Borges" userId="105e7d24fe8a4a46" providerId="LiveId" clId="{C7776DA7-778E-41A4-A34E-4079BB030B28}" dt="2026-07-13T18:49:29.356" v="3047" actId="6549"/>
          <ac:spMkLst>
            <pc:docMk/>
            <pc:sldMk cId="661047945" sldId="307"/>
            <ac:spMk id="61" creationId="{C99FB28D-DDF3-5685-455C-07BFCFACBF5D}"/>
          </ac:spMkLst>
        </pc:spChg>
      </pc:sldChg>
      <pc:sldChg chg="modSp add mod">
        <pc:chgData name="Gabriela Borges" userId="105e7d24fe8a4a46" providerId="LiveId" clId="{C7776DA7-778E-41A4-A34E-4079BB030B28}" dt="2026-07-13T19:10:45.480" v="3178" actId="14100"/>
        <pc:sldMkLst>
          <pc:docMk/>
          <pc:sldMk cId="266704644" sldId="308"/>
        </pc:sldMkLst>
        <pc:spChg chg="mod">
          <ac:chgData name="Gabriela Borges" userId="105e7d24fe8a4a46" providerId="LiveId" clId="{C7776DA7-778E-41A4-A34E-4079BB030B28}" dt="2026-07-13T19:10:45.480" v="3178" actId="14100"/>
          <ac:spMkLst>
            <pc:docMk/>
            <pc:sldMk cId="266704644" sldId="308"/>
            <ac:spMk id="61" creationId="{979D654D-B610-B5F7-4C77-707317D1FDA0}"/>
          </ac:spMkLst>
        </pc:spChg>
      </pc:sldChg>
      <pc:sldChg chg="modSp add mod">
        <pc:chgData name="Gabriela Borges" userId="105e7d24fe8a4a46" providerId="LiveId" clId="{C7776DA7-778E-41A4-A34E-4079BB030B28}" dt="2026-07-13T19:12:17.633" v="3194" actId="123"/>
        <pc:sldMkLst>
          <pc:docMk/>
          <pc:sldMk cId="308941772" sldId="309"/>
        </pc:sldMkLst>
        <pc:spChg chg="mod">
          <ac:chgData name="Gabriela Borges" userId="105e7d24fe8a4a46" providerId="LiveId" clId="{C7776DA7-778E-41A4-A34E-4079BB030B28}" dt="2026-07-13T19:12:17.633" v="3194" actId="123"/>
          <ac:spMkLst>
            <pc:docMk/>
            <pc:sldMk cId="308941772" sldId="309"/>
            <ac:spMk id="61" creationId="{2431F56B-2064-CADC-C959-DEABE0632CFD}"/>
          </ac:spMkLst>
        </pc:spChg>
      </pc:sldChg>
      <pc:sldChg chg="modSp add mod">
        <pc:chgData name="Gabriela Borges" userId="105e7d24fe8a4a46" providerId="LiveId" clId="{C7776DA7-778E-41A4-A34E-4079BB030B28}" dt="2026-07-13T19:13:32.774" v="3203" actId="14100"/>
        <pc:sldMkLst>
          <pc:docMk/>
          <pc:sldMk cId="2500966831" sldId="310"/>
        </pc:sldMkLst>
        <pc:spChg chg="mod">
          <ac:chgData name="Gabriela Borges" userId="105e7d24fe8a4a46" providerId="LiveId" clId="{C7776DA7-778E-41A4-A34E-4079BB030B28}" dt="2026-07-13T19:13:32.774" v="3203" actId="14100"/>
          <ac:spMkLst>
            <pc:docMk/>
            <pc:sldMk cId="2500966831" sldId="310"/>
            <ac:spMk id="61" creationId="{B33E2951-396C-1B1D-6BB6-92BA5A71D52A}"/>
          </ac:spMkLst>
        </pc:spChg>
      </pc:sldChg>
      <pc:sldChg chg="addSp modSp add mod">
        <pc:chgData name="Gabriela Borges" userId="105e7d24fe8a4a46" providerId="LiveId" clId="{C7776DA7-778E-41A4-A34E-4079BB030B28}" dt="2026-07-13T19:24:41.607" v="3322" actId="6549"/>
        <pc:sldMkLst>
          <pc:docMk/>
          <pc:sldMk cId="1944514292" sldId="311"/>
        </pc:sldMkLst>
        <pc:spChg chg="add">
          <ac:chgData name="Gabriela Borges" userId="105e7d24fe8a4a46" providerId="LiveId" clId="{C7776DA7-778E-41A4-A34E-4079BB030B28}" dt="2026-07-13T19:23:28.002" v="3302"/>
          <ac:spMkLst>
            <pc:docMk/>
            <pc:sldMk cId="1944514292" sldId="311"/>
            <ac:spMk id="2" creationId="{1A406F68-6D5F-16B0-29A2-311A56F69F90}"/>
          </ac:spMkLst>
        </pc:spChg>
        <pc:spChg chg="add">
          <ac:chgData name="Gabriela Borges" userId="105e7d24fe8a4a46" providerId="LiveId" clId="{C7776DA7-778E-41A4-A34E-4079BB030B28}" dt="2026-07-13T19:23:33.897" v="3303"/>
          <ac:spMkLst>
            <pc:docMk/>
            <pc:sldMk cId="1944514292" sldId="311"/>
            <ac:spMk id="3" creationId="{5B559375-0A21-AB47-7780-B54787CF190B}"/>
          </ac:spMkLst>
        </pc:spChg>
        <pc:spChg chg="mod">
          <ac:chgData name="Gabriela Borges" userId="105e7d24fe8a4a46" providerId="LiveId" clId="{C7776DA7-778E-41A4-A34E-4079BB030B28}" dt="2026-07-13T19:24:41.607" v="3322" actId="6549"/>
          <ac:spMkLst>
            <pc:docMk/>
            <pc:sldMk cId="1944514292" sldId="311"/>
            <ac:spMk id="61" creationId="{CEAEC46D-FC42-D6A7-86ED-799A966D4A16}"/>
          </ac:spMkLst>
        </pc:spChg>
      </pc:sldChg>
      <pc:sldChg chg="modSp add mod">
        <pc:chgData name="Gabriela Borges" userId="105e7d24fe8a4a46" providerId="LiveId" clId="{C7776DA7-778E-41A4-A34E-4079BB030B28}" dt="2026-07-13T19:34:46.125" v="3336" actId="20577"/>
        <pc:sldMkLst>
          <pc:docMk/>
          <pc:sldMk cId="2593690617" sldId="312"/>
        </pc:sldMkLst>
        <pc:spChg chg="mod">
          <ac:chgData name="Gabriela Borges" userId="105e7d24fe8a4a46" providerId="LiveId" clId="{C7776DA7-778E-41A4-A34E-4079BB030B28}" dt="2026-07-13T19:34:46.125" v="3336" actId="20577"/>
          <ac:spMkLst>
            <pc:docMk/>
            <pc:sldMk cId="2593690617" sldId="312"/>
            <ac:spMk id="61" creationId="{68F227C4-553C-1D27-0EFF-3C63FEC90746}"/>
          </ac:spMkLst>
        </pc:spChg>
      </pc:sldChg>
      <pc:sldChg chg="modSp add mod">
        <pc:chgData name="Gabriela Borges" userId="105e7d24fe8a4a46" providerId="LiveId" clId="{C7776DA7-778E-41A4-A34E-4079BB030B28}" dt="2026-07-13T19:35:43.711" v="3352" actId="5793"/>
        <pc:sldMkLst>
          <pc:docMk/>
          <pc:sldMk cId="1397158814" sldId="313"/>
        </pc:sldMkLst>
        <pc:spChg chg="mod">
          <ac:chgData name="Gabriela Borges" userId="105e7d24fe8a4a46" providerId="LiveId" clId="{C7776DA7-778E-41A4-A34E-4079BB030B28}" dt="2026-07-13T19:35:43.711" v="3352" actId="5793"/>
          <ac:spMkLst>
            <pc:docMk/>
            <pc:sldMk cId="1397158814" sldId="313"/>
            <ac:spMk id="61" creationId="{DFA3516B-0CDB-B4D9-C00B-06815B4B49FA}"/>
          </ac:spMkLst>
        </pc:spChg>
      </pc:sldChg>
      <pc:sldChg chg="modSp add mod">
        <pc:chgData name="Gabriela Borges" userId="105e7d24fe8a4a46" providerId="LiveId" clId="{C7776DA7-778E-41A4-A34E-4079BB030B28}" dt="2026-07-13T19:37:20.302" v="3369" actId="12"/>
        <pc:sldMkLst>
          <pc:docMk/>
          <pc:sldMk cId="2176310894" sldId="314"/>
        </pc:sldMkLst>
        <pc:spChg chg="mod">
          <ac:chgData name="Gabriela Borges" userId="105e7d24fe8a4a46" providerId="LiveId" clId="{C7776DA7-778E-41A4-A34E-4079BB030B28}" dt="2026-07-13T19:37:20.302" v="3369" actId="12"/>
          <ac:spMkLst>
            <pc:docMk/>
            <pc:sldMk cId="2176310894" sldId="314"/>
            <ac:spMk id="61" creationId="{28C57361-788E-8512-826C-C16AA250FC00}"/>
          </ac:spMkLst>
        </pc:spChg>
      </pc:sldChg>
      <pc:sldChg chg="addSp modSp add mod">
        <pc:chgData name="Gabriela Borges" userId="105e7d24fe8a4a46" providerId="LiveId" clId="{C7776DA7-778E-41A4-A34E-4079BB030B28}" dt="2026-07-13T19:44:38.835" v="3379" actId="14100"/>
        <pc:sldMkLst>
          <pc:docMk/>
          <pc:sldMk cId="4243561145" sldId="315"/>
        </pc:sldMkLst>
        <pc:spChg chg="add">
          <ac:chgData name="Gabriela Borges" userId="105e7d24fe8a4a46" providerId="LiveId" clId="{C7776DA7-778E-41A4-A34E-4079BB030B28}" dt="2026-07-13T19:44:01.642" v="3372"/>
          <ac:spMkLst>
            <pc:docMk/>
            <pc:sldMk cId="4243561145" sldId="315"/>
            <ac:spMk id="2" creationId="{8D1922F2-BCF3-7AEF-9935-A5B192614B7C}"/>
          </ac:spMkLst>
        </pc:spChg>
        <pc:spChg chg="mod">
          <ac:chgData name="Gabriela Borges" userId="105e7d24fe8a4a46" providerId="LiveId" clId="{C7776DA7-778E-41A4-A34E-4079BB030B28}" dt="2026-07-13T19:37:52.004" v="3371" actId="6549"/>
          <ac:spMkLst>
            <pc:docMk/>
            <pc:sldMk cId="4243561145" sldId="315"/>
            <ac:spMk id="61" creationId="{B614BBE9-278C-E139-0C56-F192A9EFE5C8}"/>
          </ac:spMkLst>
        </pc:spChg>
        <pc:picChg chg="add mod">
          <ac:chgData name="Gabriela Borges" userId="105e7d24fe8a4a46" providerId="LiveId" clId="{C7776DA7-778E-41A4-A34E-4079BB030B28}" dt="2026-07-13T19:44:38.835" v="3379" actId="14100"/>
          <ac:picMkLst>
            <pc:docMk/>
            <pc:sldMk cId="4243561145" sldId="315"/>
            <ac:picMk id="4" creationId="{82A442C1-2399-A99D-0B36-528909BE3DBA}"/>
          </ac:picMkLst>
        </pc:picChg>
      </pc:sldChg>
      <pc:sldChg chg="modSp add mod">
        <pc:chgData name="Gabriela Borges" userId="105e7d24fe8a4a46" providerId="LiveId" clId="{C7776DA7-778E-41A4-A34E-4079BB030B28}" dt="2026-07-13T19:52:25.048" v="3456" actId="6549"/>
        <pc:sldMkLst>
          <pc:docMk/>
          <pc:sldMk cId="3676546716" sldId="316"/>
        </pc:sldMkLst>
        <pc:spChg chg="mod">
          <ac:chgData name="Gabriela Borges" userId="105e7d24fe8a4a46" providerId="LiveId" clId="{C7776DA7-778E-41A4-A34E-4079BB030B28}" dt="2026-07-13T19:52:25.048" v="3456" actId="6549"/>
          <ac:spMkLst>
            <pc:docMk/>
            <pc:sldMk cId="3676546716" sldId="316"/>
            <ac:spMk id="61" creationId="{CF31AEC1-481F-2398-29DF-4B94914F43A7}"/>
          </ac:spMkLst>
        </pc:spChg>
      </pc:sldChg>
      <pc:sldChg chg="add">
        <pc:chgData name="Gabriela Borges" userId="105e7d24fe8a4a46" providerId="LiveId" clId="{C7776DA7-778E-41A4-A34E-4079BB030B28}" dt="2026-07-13T20:06:50.687" v="3457" actId="2890"/>
        <pc:sldMkLst>
          <pc:docMk/>
          <pc:sldMk cId="417940887" sldId="317"/>
        </pc:sldMkLst>
      </pc:sldChg>
      <pc:sldChg chg="modSp add mod">
        <pc:chgData name="Gabriela Borges" userId="105e7d24fe8a4a46" providerId="LiveId" clId="{C7776DA7-778E-41A4-A34E-4079BB030B28}" dt="2026-07-14T17:50:12.239" v="4228" actId="20577"/>
        <pc:sldMkLst>
          <pc:docMk/>
          <pc:sldMk cId="3786233463" sldId="318"/>
        </pc:sldMkLst>
        <pc:spChg chg="mod">
          <ac:chgData name="Gabriela Borges" userId="105e7d24fe8a4a46" providerId="LiveId" clId="{C7776DA7-778E-41A4-A34E-4079BB030B28}" dt="2026-07-14T17:50:12.239" v="4228" actId="20577"/>
          <ac:spMkLst>
            <pc:docMk/>
            <pc:sldMk cId="3786233463" sldId="318"/>
            <ac:spMk id="61" creationId="{5B4FEB87-9615-C9EC-DDB8-8EA7359BA1CB}"/>
          </ac:spMkLst>
        </pc:spChg>
      </pc:sldChg>
      <pc:sldChg chg="addSp delSp modSp add mod">
        <pc:chgData name="Gabriela Borges" userId="105e7d24fe8a4a46" providerId="LiveId" clId="{C7776DA7-778E-41A4-A34E-4079BB030B28}" dt="2026-07-13T20:39:52.250" v="3665" actId="1076"/>
        <pc:sldMkLst>
          <pc:docMk/>
          <pc:sldMk cId="2750049498" sldId="319"/>
        </pc:sldMkLst>
        <pc:spChg chg="mod">
          <ac:chgData name="Gabriela Borges" userId="105e7d24fe8a4a46" providerId="LiveId" clId="{C7776DA7-778E-41A4-A34E-4079BB030B28}" dt="2026-07-13T20:37:03.826" v="3664" actId="1076"/>
          <ac:spMkLst>
            <pc:docMk/>
            <pc:sldMk cId="2750049498" sldId="319"/>
            <ac:spMk id="61" creationId="{7BCCD1C6-952A-09F6-A014-B4F5B6652709}"/>
          </ac:spMkLst>
        </pc:spChg>
        <pc:picChg chg="add del mod">
          <ac:chgData name="Gabriela Borges" userId="105e7d24fe8a4a46" providerId="LiveId" clId="{C7776DA7-778E-41A4-A34E-4079BB030B28}" dt="2026-07-13T20:19:06.129" v="3657" actId="478"/>
          <ac:picMkLst>
            <pc:docMk/>
            <pc:sldMk cId="2750049498" sldId="319"/>
            <ac:picMk id="3" creationId="{8CAB09D0-54FB-8D57-9DBB-D55A61CC3FBC}"/>
          </ac:picMkLst>
        </pc:picChg>
        <pc:picChg chg="add mod">
          <ac:chgData name="Gabriela Borges" userId="105e7d24fe8a4a46" providerId="LiveId" clId="{C7776DA7-778E-41A4-A34E-4079BB030B28}" dt="2026-07-13T20:39:52.250" v="3665" actId="1076"/>
          <ac:picMkLst>
            <pc:docMk/>
            <pc:sldMk cId="2750049498" sldId="319"/>
            <ac:picMk id="5" creationId="{88232894-3168-5979-CAAE-648164F9F63A}"/>
          </ac:picMkLst>
        </pc:picChg>
      </pc:sldChg>
      <pc:sldChg chg="delSp modSp add del mod">
        <pc:chgData name="Gabriela Borges" userId="105e7d24fe8a4a46" providerId="LiveId" clId="{C7776DA7-778E-41A4-A34E-4079BB030B28}" dt="2026-07-14T17:06:02.656" v="3673" actId="2696"/>
        <pc:sldMkLst>
          <pc:docMk/>
          <pc:sldMk cId="905050720" sldId="320"/>
        </pc:sldMkLst>
        <pc:spChg chg="mod">
          <ac:chgData name="Gabriela Borges" userId="105e7d24fe8a4a46" providerId="LiveId" clId="{C7776DA7-778E-41A4-A34E-4079BB030B28}" dt="2026-07-14T17:05:49.719" v="3671" actId="6549"/>
          <ac:spMkLst>
            <pc:docMk/>
            <pc:sldMk cId="905050720" sldId="320"/>
            <ac:spMk id="61" creationId="{4648A80C-4EDA-6BB9-8542-70F86DBFEA06}"/>
          </ac:spMkLst>
        </pc:spChg>
        <pc:picChg chg="del">
          <ac:chgData name="Gabriela Borges" userId="105e7d24fe8a4a46" providerId="LiveId" clId="{C7776DA7-778E-41A4-A34E-4079BB030B28}" dt="2026-07-14T17:05:44.991" v="3670" actId="478"/>
          <ac:picMkLst>
            <pc:docMk/>
            <pc:sldMk cId="905050720" sldId="320"/>
            <ac:picMk id="4" creationId="{F87CF041-3C12-30FC-7292-605AD628CB76}"/>
          </ac:picMkLst>
        </pc:picChg>
      </pc:sldChg>
      <pc:sldChg chg="modSp add mod">
        <pc:chgData name="Gabriela Borges" userId="105e7d24fe8a4a46" providerId="LiveId" clId="{C7776DA7-778E-41A4-A34E-4079BB030B28}" dt="2026-07-14T17:20:28.974" v="3861" actId="122"/>
        <pc:sldMkLst>
          <pc:docMk/>
          <pc:sldMk cId="2403118531" sldId="320"/>
        </pc:sldMkLst>
        <pc:spChg chg="mod">
          <ac:chgData name="Gabriela Borges" userId="105e7d24fe8a4a46" providerId="LiveId" clId="{C7776DA7-778E-41A4-A34E-4079BB030B28}" dt="2026-07-14T17:20:28.974" v="3861" actId="122"/>
          <ac:spMkLst>
            <pc:docMk/>
            <pc:sldMk cId="2403118531" sldId="320"/>
            <ac:spMk id="61" creationId="{2E2343CD-05C2-0F84-3668-0116EC453DCE}"/>
          </ac:spMkLst>
        </pc:spChg>
      </pc:sldChg>
      <pc:sldChg chg="modSp add mod">
        <pc:chgData name="Gabriela Borges" userId="105e7d24fe8a4a46" providerId="LiveId" clId="{C7776DA7-778E-41A4-A34E-4079BB030B28}" dt="2026-07-14T17:38:57.599" v="4162" actId="5793"/>
        <pc:sldMkLst>
          <pc:docMk/>
          <pc:sldMk cId="944976226" sldId="321"/>
        </pc:sldMkLst>
        <pc:spChg chg="mod">
          <ac:chgData name="Gabriela Borges" userId="105e7d24fe8a4a46" providerId="LiveId" clId="{C7776DA7-778E-41A4-A34E-4079BB030B28}" dt="2026-07-14T17:38:57.599" v="4162" actId="5793"/>
          <ac:spMkLst>
            <pc:docMk/>
            <pc:sldMk cId="944976226" sldId="321"/>
            <ac:spMk id="61" creationId="{50978A86-5243-0505-3B7C-CA88CF376377}"/>
          </ac:spMkLst>
        </pc:spChg>
      </pc:sldChg>
      <pc:sldChg chg="modSp add mod">
        <pc:chgData name="Gabriela Borges" userId="105e7d24fe8a4a46" providerId="LiveId" clId="{C7776DA7-778E-41A4-A34E-4079BB030B28}" dt="2026-07-14T17:48:47.062" v="4225" actId="114"/>
        <pc:sldMkLst>
          <pc:docMk/>
          <pc:sldMk cId="3144340567" sldId="322"/>
        </pc:sldMkLst>
        <pc:spChg chg="mod">
          <ac:chgData name="Gabriela Borges" userId="105e7d24fe8a4a46" providerId="LiveId" clId="{C7776DA7-778E-41A4-A34E-4079BB030B28}" dt="2026-07-14T17:48:47.062" v="4225" actId="114"/>
          <ac:spMkLst>
            <pc:docMk/>
            <pc:sldMk cId="3144340567" sldId="322"/>
            <ac:spMk id="61" creationId="{0607ED7D-7C37-81E5-FD92-5C6C522354BB}"/>
          </ac:spMkLst>
        </pc:spChg>
      </pc:sldChg>
      <pc:sldChg chg="addSp delSp modSp add mod">
        <pc:chgData name="Gabriela Borges" userId="105e7d24fe8a4a46" providerId="LiveId" clId="{C7776DA7-778E-41A4-A34E-4079BB030B28}" dt="2026-07-14T18:54:46.708" v="4801"/>
        <pc:sldMkLst>
          <pc:docMk/>
          <pc:sldMk cId="2448853071" sldId="323"/>
        </pc:sldMkLst>
        <pc:spChg chg="add mod">
          <ac:chgData name="Gabriela Borges" userId="105e7d24fe8a4a46" providerId="LiveId" clId="{C7776DA7-778E-41A4-A34E-4079BB030B28}" dt="2026-07-14T18:54:30.530" v="4800"/>
          <ac:spMkLst>
            <pc:docMk/>
            <pc:sldMk cId="2448853071" sldId="323"/>
            <ac:spMk id="6" creationId="{A8F4DB0D-5E41-A305-9D74-8015CED51DFF}"/>
          </ac:spMkLst>
        </pc:spChg>
        <pc:spChg chg="mod">
          <ac:chgData name="Gabriela Borges" userId="105e7d24fe8a4a46" providerId="LiveId" clId="{C7776DA7-778E-41A4-A34E-4079BB030B28}" dt="2026-07-14T18:53:46.833" v="4791" actId="6549"/>
          <ac:spMkLst>
            <pc:docMk/>
            <pc:sldMk cId="2448853071" sldId="323"/>
            <ac:spMk id="61" creationId="{4441F446-8775-8C11-6F56-C9B3217E76E7}"/>
          </ac:spMkLst>
        </pc:spChg>
        <pc:graphicFrameChg chg="add del mod">
          <ac:chgData name="Gabriela Borges" userId="105e7d24fe8a4a46" providerId="LiveId" clId="{C7776DA7-778E-41A4-A34E-4079BB030B28}" dt="2026-07-14T18:53:55.412" v="4793" actId="478"/>
          <ac:graphicFrameMkLst>
            <pc:docMk/>
            <pc:sldMk cId="2448853071" sldId="323"/>
            <ac:graphicFrameMk id="4" creationId="{F8567BDC-A36A-240C-4E9D-BF9D484951EC}"/>
          </ac:graphicFrameMkLst>
        </pc:graphicFrameChg>
        <pc:graphicFrameChg chg="add mod">
          <ac:chgData name="Gabriela Borges" userId="105e7d24fe8a4a46" providerId="LiveId" clId="{C7776DA7-778E-41A4-A34E-4079BB030B28}" dt="2026-07-14T18:54:46.708" v="4801"/>
          <ac:graphicFrameMkLst>
            <pc:docMk/>
            <pc:sldMk cId="2448853071" sldId="323"/>
            <ac:graphicFrameMk id="7" creationId="{6175C9E7-60A5-69F6-15B2-6850631FFF2E}"/>
          </ac:graphicFrameMkLst>
        </pc:graphicFrameChg>
        <pc:picChg chg="add del mod">
          <ac:chgData name="Gabriela Borges" userId="105e7d24fe8a4a46" providerId="LiveId" clId="{C7776DA7-778E-41A4-A34E-4079BB030B28}" dt="2026-07-14T18:13:39.146" v="4238" actId="478"/>
          <ac:picMkLst>
            <pc:docMk/>
            <pc:sldMk cId="2448853071" sldId="323"/>
            <ac:picMk id="3" creationId="{F2001EA8-99D7-E626-2399-D250DCAF4B32}"/>
          </ac:picMkLst>
        </pc:picChg>
      </pc:sldChg>
      <pc:sldChg chg="modSp add mod">
        <pc:chgData name="Gabriela Borges" userId="105e7d24fe8a4a46" providerId="LiveId" clId="{C7776DA7-778E-41A4-A34E-4079BB030B28}" dt="2026-07-14T18:19:09.786" v="4361" actId="5793"/>
        <pc:sldMkLst>
          <pc:docMk/>
          <pc:sldMk cId="78702871" sldId="324"/>
        </pc:sldMkLst>
        <pc:spChg chg="mod">
          <ac:chgData name="Gabriela Borges" userId="105e7d24fe8a4a46" providerId="LiveId" clId="{C7776DA7-778E-41A4-A34E-4079BB030B28}" dt="2026-07-14T18:19:09.786" v="4361" actId="5793"/>
          <ac:spMkLst>
            <pc:docMk/>
            <pc:sldMk cId="78702871" sldId="324"/>
            <ac:spMk id="61" creationId="{18A12883-C26D-6545-AA64-BE91A2F6BA80}"/>
          </ac:spMkLst>
        </pc:spChg>
      </pc:sldChg>
      <pc:sldChg chg="modSp add mod">
        <pc:chgData name="Gabriela Borges" userId="105e7d24fe8a4a46" providerId="LiveId" clId="{C7776DA7-778E-41A4-A34E-4079BB030B28}" dt="2026-07-14T18:33:16.645" v="4573" actId="20577"/>
        <pc:sldMkLst>
          <pc:docMk/>
          <pc:sldMk cId="2898331121" sldId="325"/>
        </pc:sldMkLst>
        <pc:spChg chg="mod">
          <ac:chgData name="Gabriela Borges" userId="105e7d24fe8a4a46" providerId="LiveId" clId="{C7776DA7-778E-41A4-A34E-4079BB030B28}" dt="2026-07-14T18:33:16.645" v="4573" actId="20577"/>
          <ac:spMkLst>
            <pc:docMk/>
            <pc:sldMk cId="2898331121" sldId="325"/>
            <ac:spMk id="61" creationId="{FDC7EE8F-15A5-CFD3-1A45-FEFD5899B818}"/>
          </ac:spMkLst>
        </pc:spChg>
      </pc:sldChg>
      <pc:sldChg chg="modSp add mod">
        <pc:chgData name="Gabriela Borges" userId="105e7d24fe8a4a46" providerId="LiveId" clId="{C7776DA7-778E-41A4-A34E-4079BB030B28}" dt="2026-07-14T18:33:13.349" v="4572" actId="20577"/>
        <pc:sldMkLst>
          <pc:docMk/>
          <pc:sldMk cId="858707853" sldId="326"/>
        </pc:sldMkLst>
        <pc:spChg chg="mod">
          <ac:chgData name="Gabriela Borges" userId="105e7d24fe8a4a46" providerId="LiveId" clId="{C7776DA7-778E-41A4-A34E-4079BB030B28}" dt="2026-07-14T18:33:13.349" v="4572" actId="20577"/>
          <ac:spMkLst>
            <pc:docMk/>
            <pc:sldMk cId="858707853" sldId="326"/>
            <ac:spMk id="61" creationId="{0C46DDB8-E708-BEB6-8DC7-EE5ED7CC866D}"/>
          </ac:spMkLst>
        </pc:spChg>
      </pc:sldChg>
      <pc:sldChg chg="addSp modSp add mod">
        <pc:chgData name="Gabriela Borges" userId="105e7d24fe8a4a46" providerId="LiveId" clId="{C7776DA7-778E-41A4-A34E-4079BB030B28}" dt="2026-07-14T19:28:17.741" v="4911" actId="179"/>
        <pc:sldMkLst>
          <pc:docMk/>
          <pc:sldMk cId="1693528647" sldId="327"/>
        </pc:sldMkLst>
        <pc:spChg chg="mod">
          <ac:chgData name="Gabriela Borges" userId="105e7d24fe8a4a46" providerId="LiveId" clId="{C7776DA7-778E-41A4-A34E-4079BB030B28}" dt="2026-07-14T19:28:17.741" v="4911" actId="179"/>
          <ac:spMkLst>
            <pc:docMk/>
            <pc:sldMk cId="1693528647" sldId="327"/>
            <ac:spMk id="61" creationId="{BB365972-D5ED-24B8-4415-F8EF5B646944}"/>
          </ac:spMkLst>
        </pc:spChg>
        <pc:graphicFrameChg chg="add mod">
          <ac:chgData name="Gabriela Borges" userId="105e7d24fe8a4a46" providerId="LiveId" clId="{C7776DA7-778E-41A4-A34E-4079BB030B28}" dt="2026-07-14T18:45:24.541" v="4633"/>
          <ac:graphicFrameMkLst>
            <pc:docMk/>
            <pc:sldMk cId="1693528647" sldId="327"/>
            <ac:graphicFrameMk id="2" creationId="{0318B86D-3D69-8B9F-A425-9C3A8AB0298A}"/>
          </ac:graphicFrameMkLst>
        </pc:graphicFrameChg>
        <pc:graphicFrameChg chg="add mod">
          <ac:chgData name="Gabriela Borges" userId="105e7d24fe8a4a46" providerId="LiveId" clId="{C7776DA7-778E-41A4-A34E-4079BB030B28}" dt="2026-07-14T18:45:24.541" v="4633"/>
          <ac:graphicFrameMkLst>
            <pc:docMk/>
            <pc:sldMk cId="1693528647" sldId="327"/>
            <ac:graphicFrameMk id="3" creationId="{853D49D8-F514-F00B-D2CB-E03633DE7D51}"/>
          </ac:graphicFrameMkLst>
        </pc:graphicFrameChg>
      </pc:sldChg>
      <pc:sldChg chg="modSp add mod">
        <pc:chgData name="Gabriela Borges" userId="105e7d24fe8a4a46" providerId="LiveId" clId="{C7776DA7-778E-41A4-A34E-4079BB030B28}" dt="2026-07-14T19:28:06.365" v="4909" actId="20577"/>
        <pc:sldMkLst>
          <pc:docMk/>
          <pc:sldMk cId="1898886489" sldId="328"/>
        </pc:sldMkLst>
        <pc:spChg chg="mod">
          <ac:chgData name="Gabriela Borges" userId="105e7d24fe8a4a46" providerId="LiveId" clId="{C7776DA7-778E-41A4-A34E-4079BB030B28}" dt="2026-07-14T19:28:06.365" v="4909" actId="20577"/>
          <ac:spMkLst>
            <pc:docMk/>
            <pc:sldMk cId="1898886489" sldId="328"/>
            <ac:spMk id="61" creationId="{6A9CC6DF-6005-4648-ED1F-1AEE2DF31255}"/>
          </ac:spMkLst>
        </pc:spChg>
      </pc:sldChg>
      <pc:sldChg chg="addSp modSp add del mod">
        <pc:chgData name="Gabriela Borges" userId="105e7d24fe8a4a46" providerId="LiveId" clId="{C7776DA7-778E-41A4-A34E-4079BB030B28}" dt="2026-07-14T18:54:55.429" v="4802" actId="2696"/>
        <pc:sldMkLst>
          <pc:docMk/>
          <pc:sldMk cId="3326426764" sldId="329"/>
        </pc:sldMkLst>
        <pc:spChg chg="mod">
          <ac:chgData name="Gabriela Borges" userId="105e7d24fe8a4a46" providerId="LiveId" clId="{C7776DA7-778E-41A4-A34E-4079BB030B28}" dt="2026-07-14T18:51:53.471" v="4776" actId="20577"/>
          <ac:spMkLst>
            <pc:docMk/>
            <pc:sldMk cId="3326426764" sldId="329"/>
            <ac:spMk id="61" creationId="{039457FA-EE86-8ABB-EA80-4407CD57F9A9}"/>
          </ac:spMkLst>
        </pc:spChg>
        <pc:graphicFrameChg chg="add mod modGraphic">
          <ac:chgData name="Gabriela Borges" userId="105e7d24fe8a4a46" providerId="LiveId" clId="{C7776DA7-778E-41A4-A34E-4079BB030B28}" dt="2026-07-14T18:52:56.771" v="4789" actId="123"/>
          <ac:graphicFrameMkLst>
            <pc:docMk/>
            <pc:sldMk cId="3326426764" sldId="329"/>
            <ac:graphicFrameMk id="2" creationId="{BF5A760D-B87C-F61C-7A25-1C89EA70DCF2}"/>
          </ac:graphicFrameMkLst>
        </pc:graphicFrameChg>
      </pc:sldChg>
      <pc:sldChg chg="add">
        <pc:chgData name="Gabriela Borges" userId="105e7d24fe8a4a46" providerId="LiveId" clId="{C7776DA7-778E-41A4-A34E-4079BB030B28}" dt="2026-07-14T18:53:33.545" v="4790" actId="2890"/>
        <pc:sldMkLst>
          <pc:docMk/>
          <pc:sldMk cId="1775778961" sldId="33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36BB62F-6245-1280-3244-DB6D99D4429A}"/>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92A97814-C4E5-B0C4-A429-C55F3E39364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06BB3783-E416-E82C-5BB9-5F218342A9F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2879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5C68F9E1-0239-B439-1CA4-0AC446B7FAE2}"/>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4CDD4FEB-EF77-0214-6798-2B430F472EE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34C2D30E-A3BD-AF7C-A11F-CF5ECE7D4A2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6410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9551C8B2-0FE5-AEAB-19F8-5D48079562F9}"/>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2D619D33-81E4-3464-3980-3D02B60BCBC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A4800E28-358B-0D54-04EB-A497D77B509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28279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3CAB3D5C-6044-126A-3442-C049FE93747D}"/>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5F985AF1-CD62-C54B-9F83-44232EC0F7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BFEEB9A9-7585-F18B-E8A4-E38BAB822C6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3747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90AD2BC5-7135-9422-7315-B0D7B7EC7C6D}"/>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B627134F-45B6-D072-153A-0FD6EB2E745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F2CD7692-5349-ECD6-1918-C268AC9E95B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5669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B379E85B-DFB6-BD15-0E78-31E654A526ED}"/>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0FA230EA-4E62-4C18-4F2F-2D43A68D9C3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3C4138BA-353B-CD6D-8B2B-B93C048C278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65106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C38D1D2E-2FF2-B43B-082C-2749A18F64E8}"/>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0C80C74A-CAB9-57DC-46A8-0AD1D17A475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408F9AD2-FA68-353D-CF33-12B0F1EB1D6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7066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11BE8E69-EFC4-6738-84E0-762EB216EA47}"/>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794C9B2F-BEE4-81FD-E5B1-BBD4C459708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315D39B3-9082-DEB7-2D27-15C807A8D86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00717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21E09576-3E08-D339-0EC5-AEBAF5130610}"/>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15236B2D-6779-0FE8-5923-8F981898FCE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D3FDAD46-1271-AD7D-22D4-D136CDC46F0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298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25708C47-B391-49AC-3B68-743830172079}"/>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D9B7E6A9-9F30-0F14-80ED-C38C7E74D77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F33BDDD6-6AA8-D0CF-0E3D-803D61CDA40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5260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e4a9aa991d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EF732A6F-B6C9-BF61-A62E-1BA9C11E9ECF}"/>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DB4C0E37-F05E-0E16-35D4-35C47649A04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DFDCA1A7-4F54-49E8-12F2-E8CE1526982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18811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783D0315-AB71-2C5E-29DD-1460661913BC}"/>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8547D9B5-53E9-B33F-FB13-B96CBA0349E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5B9DEAFC-085F-A4B1-85C8-65EBB353140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23796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A078436-43FB-3755-E6C5-C118CC7C1A4F}"/>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852C0F7C-0F23-FC2A-10FA-ADA2355178E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F9B7C1AD-E227-7694-CFBA-42A3D0F544C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16865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E4C1296E-C40B-8152-1CE7-84A588CDA769}"/>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0128E62C-26FE-90E5-C799-D24DB887B2D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00B31210-BADC-0DD0-3BE6-BE0C06C1609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45614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32305D9F-FB61-06F5-0915-CD0C68DBE82F}"/>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3A3B16BE-25AB-CF3D-5A9C-04E303779FF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C1ED7107-FCFC-E85E-AA8A-5C9F65B5CBA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72421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21733B60-FD93-6032-979D-D2C2D09C3060}"/>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BE47A984-F369-7B5A-4139-683DAE98377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4E65170F-4DEF-8285-F353-56AA7AB3434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25914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C857F5BD-51ED-8967-C539-8E769B11C194}"/>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6803EE44-70D1-460C-1687-FBC14523956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8761751F-A6CD-5379-7CE1-55B88F1C30B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60649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D5472A62-6A84-1EA7-A379-13D767E801BD}"/>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007A63DD-C882-1072-0958-AD1AC77DD1B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E4869C2F-7622-B057-D04C-DDE3E29E31C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28257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DB529691-2E56-4C2B-AF7D-3FBEF441FA67}"/>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D19A97D9-B9A2-C58F-103C-68018B659A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38FE652A-555C-CCE8-1775-66F28DB5917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19241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533FEC5A-E158-328B-E32E-2A77C6F8CE7A}"/>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5297215D-994A-0E4F-EF59-CAC20B5683B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DBEECE36-9953-79DB-925E-B6122879BF9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869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A14AFABE-A278-7DC5-654A-2E3252A0F529}"/>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44C719B5-36E0-09AC-1F77-BC21D8AFD73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DDFF6F41-F68A-37D1-968E-32CD3FBEBC5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45670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B8C25864-2264-6F91-47F4-DFE0BD3146A2}"/>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4EA527DD-0C30-A616-59E8-C19D6328D93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07B589FE-6DB5-898D-367C-00CD4E8D867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52140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0D8E7BE6-6692-9AF8-77B4-6DF36B2CCDE7}"/>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55742235-2D39-C81B-73AC-CCF8302498A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F321C6C7-32E3-94E4-16F1-83174BC6BB4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09577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8FE97819-CDC4-BBE0-46DC-7B8B23A7A47E}"/>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2AB2C442-83F3-61B5-513B-A1487D7407C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0A54502D-4645-3EED-F51C-C749673F8A7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89290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E94B065C-94A5-A858-4E23-CA055E4A3CEC}"/>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2AAE07F3-475B-DB8E-2E85-10A32A81E55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AB4E0F25-3414-C31A-D39D-E55C8182868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33075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90A6CB06-D19C-F198-37BC-14477D2D8F7A}"/>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963C3D07-A97D-D456-CFEE-C787DBD32CE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D146D93B-E44A-0896-C58E-867643BC8EE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38315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940634AC-F009-9A01-3A79-A4D0CFA9ECFD}"/>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3B895B31-9ACA-F99C-0A97-8952AE0713F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FCCFB104-9A99-7921-FF78-2CBF24D37EF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8985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756D034-3E28-DC83-58C7-8FF6CC64D2F1}"/>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E7282949-CA51-E089-827C-6C98427E5F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321019D2-81A6-BEE5-6E23-1FF3D16FB85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903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07BED03F-D35B-2F69-859E-86325F3AF8C9}"/>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9F429E68-2754-11EF-07BD-0F042584802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772D604A-6A89-E108-71EE-5E014887F3E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54728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CF7388E6-DDE4-9D7D-C3FB-BA06402DBF75}"/>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1442602A-268E-9077-A826-5958AF537F7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C473DAC1-0720-B755-2E2F-F61F1F2C842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98550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C79E7CC7-BC6F-5550-E130-4BA8617FCB72}"/>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0CB1A3D4-75D4-6580-2063-2CD40ADEDAE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8CFCEE43-E2E5-4D87-F680-169B3F14829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0848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92DECEF4-4A0E-0193-B5E8-3DBD37776C8E}"/>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A18609F9-07A6-541B-F701-28115CBE03B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5CB36E87-BBA1-BC80-BD93-F47E5C96392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92296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9E9514A7-15C9-D0EA-581C-5128B4770EF0}"/>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1C5E1AD7-FC03-A0BD-2779-FAC1DFE3EBB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026F5D87-FDA4-23EC-EA9F-D11A18A60C8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93807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9BF4451C-56AF-4711-31E6-61F1E1FE1641}"/>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9DCEC427-07D4-ABC5-B66E-21CB0102866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04B8BF7D-784A-0DB6-F7B3-C790D86EE37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88634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5058881C-63E4-62BF-358F-0981860DFF58}"/>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8D3DE364-B4B3-D44B-0CEA-FCDAD2FEEE0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119D48C7-A0AF-154A-027A-3362641487A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39547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424A575-E524-8F7E-7BD8-B8BC497E1F25}"/>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A5B50A26-15E1-9F8A-DFAA-94900839BA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496A0270-D209-ED72-CC32-B477513526D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10442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38879168-6762-B871-77AB-442067C06A94}"/>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648472AA-7BE6-617A-5B40-2813C8F2088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02C82D26-E003-5C04-30E8-5AE5334A724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06202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291EAB49-5CAA-7D26-BB20-1C271633ECBA}"/>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3FEF8544-E27D-3B9D-AB11-0A4F3AAF82A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DA4BD7E4-E2AD-241C-E332-6C0105F817D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71603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BA37405-0D33-5901-9CD2-2E54AEB9A693}"/>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51961D9A-9A64-2D4B-CCD3-84534A38CAD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74896E66-1569-EA8E-7E52-9BC7056656E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74849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547B5BF5-6054-12CC-7019-78F28E054C33}"/>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A2913EBF-23C2-5D27-37C2-5366A4E81BD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AEDB17FD-E7B2-8BC9-8E38-E4725A9B0E1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11382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2FE5D3A-A814-093D-24A2-D30A6F767AA4}"/>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190F8217-BAC2-08F5-584B-D1E566154A7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8C00DEE7-A5CA-415B-B1E6-EFE53B2C9A7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48286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7F31DAC-07DE-B7CD-91D1-E37B5BCF5169}"/>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A35824C4-D092-66A7-E311-F01FE4831E3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19507C7D-6A4F-7B19-D879-19B0F8CE3B8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2774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2BC999F6-DFE5-724E-F50E-ED64F4BC5573}"/>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EE443750-F5A6-061A-81A5-3D32124A2EE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B8CBC8FE-79C0-E3F7-D37F-50C1B904F50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38365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B15D797C-E177-0DB8-E470-5FCB28758508}"/>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BFDD6418-1F5F-ACDF-485C-13FBCC6443D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4B780EAE-9399-5B1E-E315-9844EFB003B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70796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36877454-945D-72DF-496D-FF1CD1DF53D3}"/>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E64753A8-06A4-485F-BA06-62A8795B66C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B30C70D0-9FAE-A48D-A012-E978FD901B5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278533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0614A1F-38B7-5AFC-86D2-91218AE8AF49}"/>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3C7F1DB1-A8EC-1713-9EE0-D2455CFBAFF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20611C30-465C-3A79-2A3C-D5652A218B4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395980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76EEAE4F-51A9-9C77-1E59-1CF4AF659655}"/>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2FC82A71-3FA3-D8E8-AAE0-C6C000180C9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6FE2DCC8-AE2F-C6BD-886F-4148707171C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850118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3D5E2E3A-45D0-61E9-EDEF-C114F0775080}"/>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A8AD9C01-F1A7-A281-651F-D56061FF469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15099FFA-6DFD-F2B5-F30A-90957056DD9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66722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85E98505-CA0A-3D0C-C16C-AEB146011FFA}"/>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D6C37339-64EC-9661-44DC-ED9EE3BEF87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BDEBAF33-5154-AD5C-19F2-ECD5E3C1E9B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0222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979FED3-043B-948C-74BD-A4B32AB25593}"/>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80FBC84E-BB31-ADCC-89CC-1084572FE4A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F9323F14-7606-CFF9-01D0-1151F9E1A45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21589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CFEE5233-8A87-9004-6F97-9B04B7D451F0}"/>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5B15A32C-629F-35F1-88AF-17882561097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61F3A446-DF55-7803-C483-5542B25A86C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822400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7863D655-0327-A88A-3217-08C52E7777A3}"/>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7E152533-6450-E5DD-79AE-551EEFEA290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1558608F-5EB1-8304-FCD2-5BE57D01534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181298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0A6DD1A1-C579-FFFD-EFFD-17480335C760}"/>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84337AB3-0E9D-CE92-C3F6-F29BEDA9886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F6EA898F-9FA8-B62A-4657-78319A494AC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1541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12FF66E2-2FFC-FB19-7B6B-B7E91851C01B}"/>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2BADEA50-4663-DA3E-2D59-CFF7C20D235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61635CE2-2A79-274C-B67C-1C20CFAD02C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407999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306D3B9-5724-E3F3-2B21-4C23D134F6CD}"/>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F383DF3C-F7DC-A06E-AB50-F867B25BD26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A783CECD-EB99-815E-E7AE-1D315E8B0D0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44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50CF225F-3CA2-1BC6-3D9E-B79B74D27B47}"/>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5A07F884-7B56-704B-57E4-901983EC975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0032C2B5-8701-773F-4F28-0432679FC31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1066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73EFEADB-EC4A-2177-49A6-A4B3EA0CCEBF}"/>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C6E67A74-5AF6-7D4B-14EA-04BF13BBDE2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07C5C344-06CF-BC26-8B75-75EA3E5B84C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3873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E164B653-DF58-D15C-DCF2-C990C7522B91}"/>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9412FD3D-84B1-C885-363E-6EEF28443A0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D02A3C33-D5B4-6469-C4AF-E6869D3E150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22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https://www.planalto.gov.br/ccivil_03/_ato2019-2022/2021/lei/l14133.htm#art7"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www.planalto.gov.br/ccivil_03/_ato2023-2026/2026/decreto/d13031.htm#art15"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hyperlink" Target="https://www.gov.br/compras/pt-br/acesso-a-informacao/perguntas-frequentes/instrucao-normativa-de-servicos-in-no-5-de-2017/4-fase-de-gestao-contratual/4-9-o-que-e" TargetMode="External"/><Relationship Id="rId4" Type="http://schemas.openxmlformats.org/officeDocument/2006/relationships/hyperlink" Target="https://www.gov.br/compras/pt-br"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www.linkedin.com/in/gabriela-lira-borges-advogado-professor-licita&#231;&#227;o-administrativo"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title="capa-apresentação.png"/>
          <p:cNvPicPr preferRelativeResize="0"/>
          <p:nvPr/>
        </p:nvPicPr>
        <p:blipFill>
          <a:blip r:embed="rId3">
            <a:alphaModFix/>
          </a:blip>
          <a:stretch>
            <a:fillRect/>
          </a:stretch>
        </p:blipFill>
        <p:spPr>
          <a:xfrm>
            <a:off x="0" y="0"/>
            <a:ext cx="9144000" cy="5143505"/>
          </a:xfrm>
          <a:prstGeom prst="rect">
            <a:avLst/>
          </a:prstGeom>
          <a:noFill/>
          <a:ln>
            <a:noFill/>
          </a:ln>
        </p:spPr>
      </p:pic>
      <p:sp>
        <p:nvSpPr>
          <p:cNvPr id="55" name="Google Shape;55;p13"/>
          <p:cNvSpPr txBox="1"/>
          <p:nvPr/>
        </p:nvSpPr>
        <p:spPr>
          <a:xfrm>
            <a:off x="1093725" y="1566700"/>
            <a:ext cx="6872700" cy="132340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t-BR" sz="3700" b="1" dirty="0">
                <a:solidFill>
                  <a:schemeClr val="lt1"/>
                </a:solidFill>
              </a:rPr>
              <a:t>PAPÉIS DO GESTOR E FISCAIS DE CONTRATO</a:t>
            </a:r>
            <a:endParaRPr sz="3700" b="1" dirty="0">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B0583581-E620-7E1D-2733-31F496DC1041}"/>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750C4DDB-D8DF-02FC-0852-2CE2C55448AD}"/>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979D654D-B610-B5F7-4C77-707317D1FDA0}"/>
              </a:ext>
            </a:extLst>
          </p:cNvPr>
          <p:cNvSpPr txBox="1"/>
          <p:nvPr/>
        </p:nvSpPr>
        <p:spPr>
          <a:xfrm>
            <a:off x="0" y="69529"/>
            <a:ext cx="8853055" cy="4488616"/>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marL="361950" algn="ctr"/>
            <a:r>
              <a:rPr lang="pt-BR" b="1" dirty="0">
                <a:solidFill>
                  <a:srgbClr val="00B0F0"/>
                </a:solidFill>
              </a:rPr>
              <a:t>Gestores e Fiscais de Contratos</a:t>
            </a:r>
          </a:p>
          <a:p>
            <a:pPr marL="361950" algn="ctr"/>
            <a:endParaRPr lang="pt-BR" b="1" dirty="0">
              <a:solidFill>
                <a:srgbClr val="00B0F0"/>
              </a:solidFill>
            </a:endParaRPr>
          </a:p>
          <a:p>
            <a:pPr marL="361950" algn="ctr"/>
            <a:endParaRPr lang="pt-BR" b="1" dirty="0">
              <a:solidFill>
                <a:srgbClr val="00B0F0"/>
              </a:solidFill>
            </a:endParaRPr>
          </a:p>
          <a:p>
            <a:pPr marL="361950" algn="ctr"/>
            <a:r>
              <a:rPr lang="pt-BR" b="1" dirty="0">
                <a:solidFill>
                  <a:srgbClr val="00B0F0"/>
                </a:solidFill>
              </a:rPr>
              <a:t>Remuneração </a:t>
            </a:r>
            <a:endParaRPr lang="pt-BR" dirty="0"/>
          </a:p>
          <a:p>
            <a:pPr marL="361950" algn="just"/>
            <a:endParaRPr lang="pt-BR" b="1" dirty="0">
              <a:solidFill>
                <a:srgbClr val="00B0F0"/>
              </a:solidFill>
            </a:endParaRPr>
          </a:p>
          <a:p>
            <a:pPr marL="361950" indent="358775" algn="just"/>
            <a:r>
              <a:rPr lang="pt-BR" dirty="0"/>
              <a:t>É possível fixar remuneração específica (gratificação) para as funções de gestor e fiscal de contrato, desde que observados determinados requisitos legais. O tema foi enfrentado pelo </a:t>
            </a:r>
            <a:r>
              <a:rPr lang="pt-BR" b="1" dirty="0"/>
              <a:t>Tribunal de Contas do Estado de Minas Gerais (TCE-MG)</a:t>
            </a:r>
            <a:r>
              <a:rPr lang="pt-BR" dirty="0"/>
              <a:t>, que se manifestou favoravelmente a essa possibilidade, inclusive para ocupantes exclusivamente de cargos em comissão.</a:t>
            </a:r>
          </a:p>
          <a:p>
            <a:pPr marL="361950" indent="358775" algn="just"/>
            <a:endParaRPr lang="pt-BR" b="1" dirty="0"/>
          </a:p>
          <a:p>
            <a:pPr marL="360363" algn="just"/>
            <a:r>
              <a:rPr lang="pt-BR" dirty="0"/>
              <a:t>"</a:t>
            </a:r>
            <a:r>
              <a:rPr lang="pt-BR" i="1" dirty="0">
                <a:solidFill>
                  <a:srgbClr val="002060"/>
                </a:solidFill>
              </a:rPr>
              <a:t>É viável o pagamento de gratificação aos servidores ocupantes exclusivamente de cargo em comissão que forem designados como gestores ou fiscais de contratos, desde que essa gratificação seja instituída por lei, além de ser necessária a devida previsão orçamentária e adequação ao limite com despesas de pessoal fixado na Lei de Responsabilidade Fisca</a:t>
            </a:r>
            <a:r>
              <a:rPr lang="pt-BR" dirty="0">
                <a:solidFill>
                  <a:srgbClr val="002060"/>
                </a:solidFill>
              </a:rPr>
              <a:t>l</a:t>
            </a:r>
            <a:r>
              <a:rPr lang="pt-BR" dirty="0"/>
              <a:t>. (</a:t>
            </a:r>
            <a:r>
              <a:rPr lang="pt-BR" b="1" dirty="0"/>
              <a:t>Informativo de Jurisprudência do TCE-MG nº 316</a:t>
            </a:r>
            <a:r>
              <a:rPr lang="pt-BR" dirty="0"/>
              <a:t> (agosto e setembro de 2025) registrou o seguinte entendimento, no </a:t>
            </a:r>
            <a:r>
              <a:rPr lang="pt-BR" b="1" dirty="0"/>
              <a:t>Processo 1192181 – Consulta)</a:t>
            </a:r>
            <a:endParaRPr lang="pt-BR" dirty="0"/>
          </a:p>
          <a:p>
            <a:pPr marL="361950" indent="358775" algn="just"/>
            <a:endParaRPr lang="pt-BR" b="1" dirty="0"/>
          </a:p>
        </p:txBody>
      </p:sp>
    </p:spTree>
    <p:extLst>
      <p:ext uri="{BB962C8B-B14F-4D97-AF65-F5344CB8AC3E}">
        <p14:creationId xmlns:p14="http://schemas.microsoft.com/office/powerpoint/2010/main" val="266704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27818589-40D7-A85C-BF5B-218F2270A055}"/>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5974F7CE-394E-A617-F788-EF5A6AEB0276}"/>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2431F56B-2064-CADC-C959-DEABE0632CFD}"/>
              </a:ext>
            </a:extLst>
          </p:cNvPr>
          <p:cNvSpPr txBox="1"/>
          <p:nvPr/>
        </p:nvSpPr>
        <p:spPr>
          <a:xfrm>
            <a:off x="0" y="69529"/>
            <a:ext cx="8853055" cy="4488616"/>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marL="361950" algn="ctr"/>
            <a:r>
              <a:rPr lang="pt-BR" b="1" dirty="0">
                <a:solidFill>
                  <a:srgbClr val="00B0F0"/>
                </a:solidFill>
              </a:rPr>
              <a:t>Gestores e Fiscais de Contratos</a:t>
            </a:r>
          </a:p>
          <a:p>
            <a:pPr marL="361950" algn="ctr"/>
            <a:endParaRPr lang="pt-BR" b="1" dirty="0">
              <a:solidFill>
                <a:srgbClr val="00B0F0"/>
              </a:solidFill>
            </a:endParaRPr>
          </a:p>
          <a:p>
            <a:pPr marL="361950" algn="ctr"/>
            <a:r>
              <a:rPr lang="pt-BR" b="1" dirty="0">
                <a:solidFill>
                  <a:srgbClr val="00B0F0"/>
                </a:solidFill>
              </a:rPr>
              <a:t>Remuneração </a:t>
            </a:r>
            <a:endParaRPr lang="pt-BR" dirty="0"/>
          </a:p>
          <a:p>
            <a:pPr marL="361950" algn="just"/>
            <a:endParaRPr lang="pt-BR" b="1" dirty="0">
              <a:solidFill>
                <a:srgbClr val="00B0F0"/>
              </a:solidFill>
            </a:endParaRPr>
          </a:p>
          <a:p>
            <a:pPr marL="360363">
              <a:lnSpc>
                <a:spcPct val="120000"/>
              </a:lnSpc>
            </a:pPr>
            <a:r>
              <a:rPr lang="pt-BR" sz="1300" b="1" dirty="0">
                <a:solidFill>
                  <a:srgbClr val="002060"/>
                </a:solidFill>
              </a:rPr>
              <a:t>Requisitos para a Fixação da Gratificação</a:t>
            </a:r>
          </a:p>
          <a:p>
            <a:pPr marL="360363" algn="just">
              <a:lnSpc>
                <a:spcPct val="120000"/>
              </a:lnSpc>
            </a:pPr>
            <a:r>
              <a:rPr lang="pt-BR" sz="1300" dirty="0"/>
              <a:t>A partir do referido precedente, extraem-se </a:t>
            </a:r>
            <a:r>
              <a:rPr lang="pt-BR" sz="1300" b="1" dirty="0"/>
              <a:t>três requisitos cumulativos</a:t>
            </a:r>
            <a:r>
              <a:rPr lang="pt-BR" sz="1300" dirty="0"/>
              <a:t> para a fixação de remuneração específica (gratificação) para gestores e fiscais de contrato:</a:t>
            </a:r>
          </a:p>
          <a:p>
            <a:pPr marL="720725">
              <a:lnSpc>
                <a:spcPct val="120000"/>
              </a:lnSpc>
            </a:pPr>
            <a:r>
              <a:rPr lang="pt-BR" sz="1300" b="1" dirty="0">
                <a:solidFill>
                  <a:srgbClr val="002060"/>
                </a:solidFill>
              </a:rPr>
              <a:t>a) Instituição por lei em sentido formal</a:t>
            </a:r>
          </a:p>
          <a:p>
            <a:pPr marL="720725">
              <a:lnSpc>
                <a:spcPct val="120000"/>
              </a:lnSpc>
            </a:pPr>
            <a:r>
              <a:rPr lang="pt-BR" sz="1300" dirty="0"/>
              <a:t>A gratificação deve ser criada por </a:t>
            </a:r>
            <a:r>
              <a:rPr lang="pt-BR" sz="1300" b="1" dirty="0"/>
              <a:t>lei</a:t>
            </a:r>
            <a:r>
              <a:rPr lang="pt-BR" sz="1300" dirty="0"/>
              <a:t> do respectivo ente federativo (União, Estado, Distrito Federal ou Município), em obediência ao princípio da legalidade que rege a fixação de vantagens remuneratórias dos agentes públicos.</a:t>
            </a:r>
          </a:p>
          <a:p>
            <a:pPr marL="720725">
              <a:lnSpc>
                <a:spcPct val="120000"/>
              </a:lnSpc>
            </a:pPr>
            <a:r>
              <a:rPr lang="pt-BR" sz="1300" b="1" dirty="0">
                <a:solidFill>
                  <a:srgbClr val="002060"/>
                </a:solidFill>
              </a:rPr>
              <a:t>b) Previsão orçamentária</a:t>
            </a:r>
          </a:p>
          <a:p>
            <a:pPr marL="720725">
              <a:lnSpc>
                <a:spcPct val="120000"/>
              </a:lnSpc>
            </a:pPr>
            <a:r>
              <a:rPr lang="pt-BR" sz="1300" dirty="0"/>
              <a:t>A despesa decorrente do pagamento da gratificação deve contar com </a:t>
            </a:r>
            <a:r>
              <a:rPr lang="pt-BR" sz="1300" b="1" dirty="0"/>
              <a:t>prévia e suficiente dotação orçamentária</a:t>
            </a:r>
            <a:r>
              <a:rPr lang="pt-BR" sz="1300" dirty="0"/>
              <a:t>, em conformidade com as normas de direito financeiro.</a:t>
            </a:r>
          </a:p>
          <a:p>
            <a:pPr marL="720725">
              <a:lnSpc>
                <a:spcPct val="120000"/>
              </a:lnSpc>
            </a:pPr>
            <a:r>
              <a:rPr lang="pt-BR" sz="1300" b="1" dirty="0">
                <a:solidFill>
                  <a:srgbClr val="002060"/>
                </a:solidFill>
              </a:rPr>
              <a:t>c) Adequação aos limites de despesa com pessoal fixados na Lei de Responsabilidade Fiscal (LRF)</a:t>
            </a:r>
          </a:p>
          <a:p>
            <a:pPr marL="720725">
              <a:lnSpc>
                <a:spcPct val="120000"/>
              </a:lnSpc>
            </a:pPr>
            <a:r>
              <a:rPr lang="pt-BR" sz="1300" dirty="0"/>
              <a:t>O ente deve observar os </a:t>
            </a:r>
            <a:r>
              <a:rPr lang="pt-BR" sz="1300" b="1" dirty="0"/>
              <a:t>limites de despesa com pessoal</a:t>
            </a:r>
            <a:r>
              <a:rPr lang="pt-BR" sz="1300" dirty="0"/>
              <a:t> estabelecidos pela Lei Complementar nº 101/2000 (LRF), assegurando que a instituição da gratificação não comprometa o equilíbrio fiscal.</a:t>
            </a:r>
          </a:p>
          <a:p>
            <a:pPr marL="361950" indent="358775" algn="just"/>
            <a:endParaRPr lang="pt-BR" b="1" dirty="0"/>
          </a:p>
        </p:txBody>
      </p:sp>
    </p:spTree>
    <p:extLst>
      <p:ext uri="{BB962C8B-B14F-4D97-AF65-F5344CB8AC3E}">
        <p14:creationId xmlns:p14="http://schemas.microsoft.com/office/powerpoint/2010/main" val="308941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E306D53F-8FFE-CC66-666B-EA00F87E768D}"/>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E627D27C-2133-63AA-F8A3-6A5417970A95}"/>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B33E2951-396C-1B1D-6BB6-92BA5A71D52A}"/>
              </a:ext>
            </a:extLst>
          </p:cNvPr>
          <p:cNvSpPr txBox="1"/>
          <p:nvPr/>
        </p:nvSpPr>
        <p:spPr>
          <a:xfrm>
            <a:off x="1" y="69529"/>
            <a:ext cx="8783782" cy="4488616"/>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marL="361950" algn="ctr"/>
            <a:r>
              <a:rPr lang="pt-BR" b="1" dirty="0">
                <a:solidFill>
                  <a:srgbClr val="00B0F0"/>
                </a:solidFill>
              </a:rPr>
              <a:t>Gestores e Fiscais de Contratos</a:t>
            </a:r>
          </a:p>
          <a:p>
            <a:pPr marL="361950" algn="ctr"/>
            <a:endParaRPr lang="pt-BR" b="1" dirty="0">
              <a:solidFill>
                <a:srgbClr val="00B0F0"/>
              </a:solidFill>
            </a:endParaRPr>
          </a:p>
          <a:p>
            <a:pPr marL="361950" algn="ctr"/>
            <a:r>
              <a:rPr lang="pt-BR" b="1" dirty="0">
                <a:solidFill>
                  <a:srgbClr val="00B0F0"/>
                </a:solidFill>
              </a:rPr>
              <a:t>Remuneração </a:t>
            </a:r>
            <a:endParaRPr lang="pt-BR" dirty="0"/>
          </a:p>
          <a:p>
            <a:pPr marL="361950" algn="just"/>
            <a:endParaRPr lang="pt-BR" b="1" dirty="0">
              <a:solidFill>
                <a:srgbClr val="00B0F0"/>
              </a:solidFill>
            </a:endParaRPr>
          </a:p>
          <a:p>
            <a:pPr marL="360363" algn="just"/>
            <a:r>
              <a:rPr lang="pt-BR" b="1" dirty="0">
                <a:solidFill>
                  <a:srgbClr val="002060"/>
                </a:solidFill>
              </a:rPr>
              <a:t>Preferência por Servidores Efetivos e Possibilidade para Comissionados</a:t>
            </a:r>
          </a:p>
          <a:p>
            <a:pPr marL="360363" algn="just"/>
            <a:endParaRPr lang="pt-BR" b="1" dirty="0"/>
          </a:p>
          <a:p>
            <a:pPr marL="360363" algn="just"/>
            <a:r>
              <a:rPr lang="pt-BR" dirty="0"/>
              <a:t>Ainda segundo o mesmo precedente do TCE-MG (Processo 1192181), as funções de fiscal e gestor de contrato devem ser </a:t>
            </a:r>
            <a:r>
              <a:rPr lang="pt-BR" b="1" dirty="0"/>
              <a:t>preferencialmente</a:t>
            </a:r>
            <a:r>
              <a:rPr lang="pt-BR" dirty="0"/>
              <a:t> ocupadas por servidores efetivos do quadro permanente. Contudo, em situações excepcionais — "sobretudo, em razão da realidade do quadro de pessoal de municípios menores" — admite-se a designação de ocupantes exclusivamente de cargos em comissão, </a:t>
            </a:r>
            <a:r>
              <a:rPr lang="pt-BR" b="1" dirty="0"/>
              <a:t>mediante justificativa</a:t>
            </a:r>
            <a:r>
              <a:rPr lang="pt-BR" dirty="0"/>
              <a:t>. Nessa hipótese, também é viável o pagamento de gratificação, observados os três requisitos acima.</a:t>
            </a:r>
          </a:p>
          <a:p>
            <a:pPr marL="361950" indent="358775" algn="just"/>
            <a:endParaRPr lang="pt-BR" b="1" dirty="0"/>
          </a:p>
        </p:txBody>
      </p:sp>
    </p:spTree>
    <p:extLst>
      <p:ext uri="{BB962C8B-B14F-4D97-AF65-F5344CB8AC3E}">
        <p14:creationId xmlns:p14="http://schemas.microsoft.com/office/powerpoint/2010/main" val="2500966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697717EF-6451-BC99-A3FD-0F75BD272ECE}"/>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1DE2F141-8D90-3417-9AD6-B69E9770978D}"/>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CEAEC46D-FC42-D6A7-86ED-799A966D4A16}"/>
              </a:ext>
            </a:extLst>
          </p:cNvPr>
          <p:cNvSpPr txBox="1"/>
          <p:nvPr/>
        </p:nvSpPr>
        <p:spPr>
          <a:xfrm>
            <a:off x="0" y="48747"/>
            <a:ext cx="8783782" cy="4488616"/>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marL="361950" algn="ctr"/>
            <a:endParaRPr lang="pt-BR" b="1" dirty="0">
              <a:solidFill>
                <a:srgbClr val="00B0F0"/>
              </a:solidFill>
            </a:endParaRPr>
          </a:p>
          <a:p>
            <a:pPr marL="361950" algn="ctr"/>
            <a:r>
              <a:rPr lang="pt-BR" b="1" dirty="0">
                <a:solidFill>
                  <a:srgbClr val="00B0F0"/>
                </a:solidFill>
              </a:rPr>
              <a:t>Atuação do gestor de contrato</a:t>
            </a:r>
          </a:p>
          <a:p>
            <a:pPr marL="361950" algn="ctr"/>
            <a:endParaRPr lang="pt-BR" b="1" dirty="0">
              <a:solidFill>
                <a:srgbClr val="00B0F0"/>
              </a:solidFill>
            </a:endParaRPr>
          </a:p>
          <a:p>
            <a:pPr marL="361950" algn="just"/>
            <a:r>
              <a:rPr lang="pt-BR" b="1" dirty="0">
                <a:solidFill>
                  <a:srgbClr val="002060"/>
                </a:solidFill>
              </a:rPr>
              <a:t>A Palavra-Chave</a:t>
            </a:r>
            <a:r>
              <a:rPr lang="pt-BR" dirty="0"/>
              <a:t>: COORDENAÇÃO.</a:t>
            </a:r>
          </a:p>
          <a:p>
            <a:pPr marL="361950" algn="just"/>
            <a:endParaRPr lang="pt-BR" dirty="0"/>
          </a:p>
          <a:p>
            <a:pPr marL="361950" algn="just"/>
            <a:r>
              <a:rPr lang="pt-BR" dirty="0"/>
              <a:t>O gestor de contratos não age isoladamente. O núcleo de sua função não é executar cada minúcia operacional, mas sim atuar como um maestro (coordenador) das atividades do contrato.</a:t>
            </a:r>
          </a:p>
          <a:p>
            <a:pPr marL="361950" algn="just"/>
            <a:endParaRPr lang="pt-BR" dirty="0"/>
          </a:p>
          <a:p>
            <a:pPr marL="361950" algn="just"/>
            <a:r>
              <a:rPr lang="pt-BR" b="1" dirty="0">
                <a:solidFill>
                  <a:srgbClr val="002060"/>
                </a:solidFill>
              </a:rPr>
              <a:t>A Dupla Função Essencial</a:t>
            </a:r>
            <a:r>
              <a:rPr lang="pt-BR" dirty="0"/>
              <a:t>:</a:t>
            </a:r>
          </a:p>
          <a:p>
            <a:pPr marL="361950" algn="just"/>
            <a:endParaRPr lang="pt-BR" dirty="0"/>
          </a:p>
          <a:p>
            <a:pPr marL="704850" indent="-342900" algn="just">
              <a:buAutoNum type="arabicPeriod"/>
            </a:pPr>
            <a:r>
              <a:rPr lang="pt-BR" dirty="0"/>
              <a:t>Coordenar as diferentes frentes de fiscalização (o que acontece "no campo/na prática").</a:t>
            </a:r>
          </a:p>
          <a:p>
            <a:pPr marL="361950" algn="just"/>
            <a:endParaRPr lang="pt-BR" dirty="0"/>
          </a:p>
          <a:p>
            <a:pPr marL="704850" indent="-342900" algn="just">
              <a:buAutoNum type="arabicPeriod"/>
            </a:pPr>
            <a:r>
              <a:rPr lang="pt-BR" dirty="0"/>
              <a:t>Instruir o processo administrativo (o que acontece "no papel/no sistema").</a:t>
            </a:r>
          </a:p>
          <a:p>
            <a:pPr marL="361950" indent="358775" algn="just"/>
            <a:endParaRPr lang="pt-BR" b="1" dirty="0"/>
          </a:p>
        </p:txBody>
      </p:sp>
    </p:spTree>
    <p:extLst>
      <p:ext uri="{BB962C8B-B14F-4D97-AF65-F5344CB8AC3E}">
        <p14:creationId xmlns:p14="http://schemas.microsoft.com/office/powerpoint/2010/main" val="1944514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87D7466B-2008-7D51-81CC-0F0B648CB7C3}"/>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93695BEF-917A-B101-D7D5-E5D6F164C5A3}"/>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68F227C4-553C-1D27-0EFF-3C63FEC90746}"/>
              </a:ext>
            </a:extLst>
          </p:cNvPr>
          <p:cNvSpPr txBox="1"/>
          <p:nvPr/>
        </p:nvSpPr>
        <p:spPr>
          <a:xfrm>
            <a:off x="0" y="48747"/>
            <a:ext cx="8783782" cy="4488616"/>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marL="361950" algn="ctr"/>
            <a:endParaRPr lang="pt-BR" b="1" dirty="0">
              <a:solidFill>
                <a:srgbClr val="00B0F0"/>
              </a:solidFill>
            </a:endParaRPr>
          </a:p>
          <a:p>
            <a:pPr marL="361950" algn="ctr"/>
            <a:r>
              <a:rPr lang="pt-BR" b="1" dirty="0">
                <a:solidFill>
                  <a:srgbClr val="00B0F0"/>
                </a:solidFill>
              </a:rPr>
              <a:t>Atuação do gestor de contrato</a:t>
            </a:r>
          </a:p>
          <a:p>
            <a:pPr marL="361950" algn="ctr"/>
            <a:endParaRPr lang="pt-BR" b="1" dirty="0">
              <a:solidFill>
                <a:srgbClr val="00B0F0"/>
              </a:solidFill>
            </a:endParaRPr>
          </a:p>
          <a:p>
            <a:pPr algn="ctr"/>
            <a:r>
              <a:rPr lang="pt-BR" b="1" dirty="0">
                <a:solidFill>
                  <a:srgbClr val="002060"/>
                </a:solidFill>
              </a:rPr>
              <a:t>1º Pilar: A Coordenação da Fiscalização</a:t>
            </a:r>
          </a:p>
          <a:p>
            <a:endParaRPr lang="pt-BR" dirty="0"/>
          </a:p>
          <a:p>
            <a:pPr indent="360363" algn="just"/>
            <a:r>
              <a:rPr lang="pt-BR" dirty="0"/>
              <a:t>O gestor consolida e acompanha o trabalho dos fiscais, garantindo que o contrato esteja sendo cumprido em todas as suas facetas:</a:t>
            </a:r>
          </a:p>
          <a:p>
            <a:pPr indent="360363" algn="just"/>
            <a:endParaRPr lang="pt-BR" dirty="0"/>
          </a:p>
          <a:p>
            <a:pPr marL="646113" lvl="1" indent="-285750" algn="just">
              <a:buFont typeface="Arial" panose="020B0604020202020204" pitchFamily="34" charset="0"/>
              <a:buChar char="•"/>
            </a:pPr>
            <a:r>
              <a:rPr lang="pt-BR" b="1" dirty="0"/>
              <a:t>Fiscalização Técnica:</a:t>
            </a:r>
            <a:r>
              <a:rPr lang="pt-BR" dirty="0"/>
              <a:t> O objeto está sendo entregue com a qualidade e especificações exigidas?</a:t>
            </a:r>
          </a:p>
          <a:p>
            <a:pPr marL="646113" lvl="1" indent="-285750" algn="just">
              <a:buFont typeface="Arial" panose="020B0604020202020204" pitchFamily="34" charset="0"/>
              <a:buChar char="•"/>
            </a:pPr>
            <a:r>
              <a:rPr lang="pt-BR" b="1" dirty="0"/>
              <a:t>Fiscalização Administrativa:</a:t>
            </a:r>
            <a:r>
              <a:rPr lang="pt-BR" dirty="0"/>
              <a:t> As obrigações trabalhistas, previdenciárias e rotinas administrativas estão em dia?</a:t>
            </a:r>
          </a:p>
          <a:p>
            <a:pPr marL="646113" lvl="1" indent="-285750" algn="just">
              <a:buFont typeface="Arial" panose="020B0604020202020204" pitchFamily="34" charset="0"/>
              <a:buChar char="•"/>
            </a:pPr>
            <a:r>
              <a:rPr lang="pt-BR" b="1" dirty="0"/>
              <a:t>Fiscalização Setorial:</a:t>
            </a:r>
            <a:r>
              <a:rPr lang="pt-BR" dirty="0"/>
              <a:t> Aspectos específicos de execução em diferentes setores do órgão estão sendo atendidos?</a:t>
            </a:r>
          </a:p>
          <a:p>
            <a:pPr marL="646113" lvl="1" indent="-285750" algn="just">
              <a:buFont typeface="Arial" panose="020B0604020202020204" pitchFamily="34" charset="0"/>
              <a:buChar char="•"/>
            </a:pPr>
            <a:endParaRPr lang="pt-BR" dirty="0"/>
          </a:p>
          <a:p>
            <a:pPr indent="360363" algn="just"/>
            <a:r>
              <a:rPr lang="pt-BR" b="1" dirty="0"/>
              <a:t>O Cerne é:</a:t>
            </a:r>
            <a:r>
              <a:rPr lang="pt-BR" dirty="0"/>
              <a:t> O gestor unifica as informações dessas três frentes para ter a visão global do contrato.</a:t>
            </a:r>
          </a:p>
          <a:p>
            <a:pPr marL="361950" indent="358775" algn="just"/>
            <a:endParaRPr lang="pt-BR" b="1" dirty="0"/>
          </a:p>
        </p:txBody>
      </p:sp>
    </p:spTree>
    <p:extLst>
      <p:ext uri="{BB962C8B-B14F-4D97-AF65-F5344CB8AC3E}">
        <p14:creationId xmlns:p14="http://schemas.microsoft.com/office/powerpoint/2010/main" val="2593690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B829A6A5-00CB-82F3-B274-773884A1AFE4}"/>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4447CA5B-7210-5350-7AAB-F6E3EBA00ED7}"/>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DFA3516B-0CDB-B4D9-C00B-06815B4B49FA}"/>
              </a:ext>
            </a:extLst>
          </p:cNvPr>
          <p:cNvSpPr txBox="1"/>
          <p:nvPr/>
        </p:nvSpPr>
        <p:spPr>
          <a:xfrm>
            <a:off x="0" y="0"/>
            <a:ext cx="8783782" cy="4488616"/>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marL="361950" algn="ctr"/>
            <a:endParaRPr lang="pt-BR" b="1" dirty="0">
              <a:solidFill>
                <a:srgbClr val="00B0F0"/>
              </a:solidFill>
            </a:endParaRPr>
          </a:p>
          <a:p>
            <a:pPr marL="361950" algn="ctr"/>
            <a:r>
              <a:rPr lang="pt-BR" b="1" dirty="0">
                <a:solidFill>
                  <a:srgbClr val="00B0F0"/>
                </a:solidFill>
              </a:rPr>
              <a:t>Atuação do gestor de contrato</a:t>
            </a:r>
          </a:p>
          <a:p>
            <a:pPr marL="361950" algn="ctr"/>
            <a:endParaRPr lang="pt-BR" b="1" dirty="0">
              <a:solidFill>
                <a:srgbClr val="002060"/>
              </a:solidFill>
            </a:endParaRPr>
          </a:p>
          <a:p>
            <a:pPr algn="ctr"/>
            <a:r>
              <a:rPr lang="pt-BR" b="1" dirty="0">
                <a:solidFill>
                  <a:srgbClr val="002060"/>
                </a:solidFill>
              </a:rPr>
              <a:t>2º Pilar: A Instrução Processual</a:t>
            </a:r>
          </a:p>
          <a:p>
            <a:pPr algn="ctr"/>
            <a:endParaRPr lang="pt-BR" b="1" dirty="0">
              <a:solidFill>
                <a:srgbClr val="002060"/>
              </a:solidFill>
            </a:endParaRPr>
          </a:p>
          <a:p>
            <a:pPr indent="360363" algn="just"/>
            <a:r>
              <a:rPr lang="pt-BR" dirty="0"/>
              <a:t>A gestão do contrato é a </a:t>
            </a:r>
            <a:r>
              <a:rPr lang="pt-BR" b="1" dirty="0"/>
              <a:t>ponte</a:t>
            </a:r>
            <a:r>
              <a:rPr lang="pt-BR" dirty="0"/>
              <a:t> entre a realidade da execução e a formalidade administrativa.</a:t>
            </a:r>
          </a:p>
          <a:p>
            <a:pPr indent="360363" algn="just"/>
            <a:endParaRPr lang="pt-BR" dirty="0"/>
          </a:p>
          <a:p>
            <a:pPr marL="646113" indent="-285750" algn="just">
              <a:buFont typeface="Arial" panose="020B0604020202020204" pitchFamily="34" charset="0"/>
              <a:buChar char="•"/>
            </a:pPr>
            <a:r>
              <a:rPr lang="pt-BR" b="1" dirty="0"/>
              <a:t>Atos Preparatórios:</a:t>
            </a:r>
            <a:r>
              <a:rPr lang="pt-BR" dirty="0"/>
              <a:t> O gestor é responsável por reunir relatórios, atestes e ofícios, montando o "quebra-cabeça" processual.</a:t>
            </a:r>
          </a:p>
          <a:p>
            <a:pPr marL="646113" indent="-285750" algn="just">
              <a:buFont typeface="Arial" panose="020B0604020202020204" pitchFamily="34" charset="0"/>
              <a:buChar char="•"/>
            </a:pPr>
            <a:r>
              <a:rPr lang="pt-BR" b="1" dirty="0"/>
              <a:t>A Dinâmica do Encaminhamento:</a:t>
            </a:r>
            <a:r>
              <a:rPr lang="pt-BR" dirty="0"/>
              <a:t> Cabe ao gestor processar as informações da fiscalização e enviá-las de forma correta e instruída ao </a:t>
            </a:r>
            <a:r>
              <a:rPr lang="pt-BR" b="1" dirty="0"/>
              <a:t>setor de contratos</a:t>
            </a:r>
            <a:r>
              <a:rPr lang="pt-BR" dirty="0"/>
              <a:t>.</a:t>
            </a:r>
          </a:p>
          <a:p>
            <a:pPr marL="360363" algn="just"/>
            <a:endParaRPr lang="pt-BR" dirty="0"/>
          </a:p>
          <a:p>
            <a:pPr indent="360363" algn="just"/>
            <a:r>
              <a:rPr lang="pt-BR" b="1" dirty="0"/>
              <a:t>Objetivo:</a:t>
            </a:r>
            <a:r>
              <a:rPr lang="pt-BR" dirty="0"/>
              <a:t> Transformar os fatos do dia a dia em atos administrativos válidos.</a:t>
            </a:r>
          </a:p>
          <a:p>
            <a:pPr marL="361950" indent="358775" algn="just"/>
            <a:endParaRPr lang="pt-BR" b="1" dirty="0"/>
          </a:p>
        </p:txBody>
      </p:sp>
    </p:spTree>
    <p:extLst>
      <p:ext uri="{BB962C8B-B14F-4D97-AF65-F5344CB8AC3E}">
        <p14:creationId xmlns:p14="http://schemas.microsoft.com/office/powerpoint/2010/main" val="1397158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FE14ADBB-E3D3-95D1-310D-0DA35CAFA2FA}"/>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FDF4BEFE-BC0C-7570-E94A-8A1896B39C0B}"/>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28C57361-788E-8512-826C-C16AA250FC00}"/>
              </a:ext>
            </a:extLst>
          </p:cNvPr>
          <p:cNvSpPr txBox="1"/>
          <p:nvPr/>
        </p:nvSpPr>
        <p:spPr>
          <a:xfrm>
            <a:off x="0" y="0"/>
            <a:ext cx="8783782" cy="4488616"/>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marL="361950" algn="ctr"/>
            <a:endParaRPr lang="pt-BR" b="1" dirty="0">
              <a:solidFill>
                <a:srgbClr val="00B0F0"/>
              </a:solidFill>
            </a:endParaRPr>
          </a:p>
          <a:p>
            <a:pPr marL="361950" algn="ctr"/>
            <a:r>
              <a:rPr lang="pt-BR" b="1" dirty="0">
                <a:solidFill>
                  <a:srgbClr val="00B0F0"/>
                </a:solidFill>
              </a:rPr>
              <a:t>Atuação do gestor de contrato</a:t>
            </a:r>
          </a:p>
          <a:p>
            <a:pPr marL="361950" algn="ctr"/>
            <a:endParaRPr lang="pt-BR" b="1" dirty="0">
              <a:solidFill>
                <a:srgbClr val="002060"/>
              </a:solidFill>
            </a:endParaRPr>
          </a:p>
          <a:p>
            <a:pPr algn="ctr"/>
            <a:r>
              <a:rPr lang="pt-BR" b="1" dirty="0">
                <a:solidFill>
                  <a:srgbClr val="002060"/>
                </a:solidFill>
              </a:rPr>
              <a:t>2º Pilar: A Instrução Processual</a:t>
            </a:r>
          </a:p>
          <a:p>
            <a:pPr algn="ctr"/>
            <a:endParaRPr lang="pt-BR" b="1" dirty="0">
              <a:solidFill>
                <a:srgbClr val="002060"/>
              </a:solidFill>
            </a:endParaRPr>
          </a:p>
          <a:p>
            <a:pPr marL="360363"/>
            <a:r>
              <a:rPr lang="pt-BR" b="1" dirty="0">
                <a:solidFill>
                  <a:srgbClr val="002060"/>
                </a:solidFill>
              </a:rPr>
              <a:t>Para que serve a Instrução Processual?</a:t>
            </a:r>
          </a:p>
          <a:p>
            <a:pPr marL="360363"/>
            <a:endParaRPr lang="pt-BR" b="1" dirty="0">
              <a:solidFill>
                <a:srgbClr val="002060"/>
              </a:solidFill>
            </a:endParaRPr>
          </a:p>
          <a:p>
            <a:pPr marL="360363"/>
            <a:r>
              <a:rPr lang="pt-BR" dirty="0"/>
              <a:t>A coordenação e o envio da documentação pelo gestor são os </a:t>
            </a:r>
            <a:r>
              <a:rPr lang="pt-BR" b="1" dirty="0"/>
              <a:t>pré-requisitos</a:t>
            </a:r>
            <a:r>
              <a:rPr lang="pt-BR" dirty="0"/>
              <a:t> para a formalização dos procedimentos mais importantes da vida do contrato, tais como:</a:t>
            </a:r>
          </a:p>
          <a:p>
            <a:pPr marL="360363"/>
            <a:endParaRPr lang="pt-BR" dirty="0"/>
          </a:p>
          <a:p>
            <a:pPr marL="1006475" lvl="1" indent="-285750">
              <a:buFont typeface="Arial" panose="020B0604020202020204" pitchFamily="34" charset="0"/>
              <a:buChar char="•"/>
            </a:pPr>
            <a:r>
              <a:rPr lang="pt-BR" b="1" dirty="0"/>
              <a:t>Pagamentos:</a:t>
            </a:r>
            <a:r>
              <a:rPr lang="pt-BR" dirty="0"/>
              <a:t> A liberação financeira só ocorre com a instrução do gestor.</a:t>
            </a:r>
          </a:p>
          <a:p>
            <a:pPr marL="1006475" lvl="1" indent="-285750">
              <a:buFont typeface="Arial" panose="020B0604020202020204" pitchFamily="34" charset="0"/>
              <a:buChar char="•"/>
            </a:pPr>
            <a:endParaRPr lang="pt-BR" b="1" dirty="0"/>
          </a:p>
          <a:p>
            <a:pPr marL="1006475" lvl="1" indent="-285750">
              <a:buFont typeface="Arial" panose="020B0604020202020204" pitchFamily="34" charset="0"/>
              <a:buChar char="•"/>
            </a:pPr>
            <a:r>
              <a:rPr lang="pt-BR" b="1" dirty="0"/>
              <a:t>Manutenção do Contrato:</a:t>
            </a:r>
            <a:r>
              <a:rPr lang="pt-BR" dirty="0"/>
              <a:t> Prorrogações de prazo, alterações (aditivos) e reequilíbrio econômico-financeiro.</a:t>
            </a:r>
          </a:p>
          <a:p>
            <a:pPr marL="1006475" lvl="1" indent="-285750">
              <a:buFont typeface="Arial" panose="020B0604020202020204" pitchFamily="34" charset="0"/>
              <a:buChar char="•"/>
            </a:pPr>
            <a:endParaRPr lang="pt-BR" b="1" dirty="0"/>
          </a:p>
          <a:p>
            <a:pPr marL="1006475" lvl="1" indent="-285750">
              <a:buFont typeface="Arial" panose="020B0604020202020204" pitchFamily="34" charset="0"/>
              <a:buChar char="•"/>
            </a:pPr>
            <a:r>
              <a:rPr lang="pt-BR" b="1" dirty="0"/>
              <a:t>Patologias e Término:</a:t>
            </a:r>
            <a:r>
              <a:rPr lang="pt-BR" dirty="0"/>
              <a:t> Aplicação de sanções (multas, advertências) e o encerramento (extinção) do vínculo contratual.</a:t>
            </a:r>
          </a:p>
          <a:p>
            <a:pPr marL="361950" indent="358775" algn="just"/>
            <a:endParaRPr lang="pt-BR" b="1" dirty="0"/>
          </a:p>
        </p:txBody>
      </p:sp>
    </p:spTree>
    <p:extLst>
      <p:ext uri="{BB962C8B-B14F-4D97-AF65-F5344CB8AC3E}">
        <p14:creationId xmlns:p14="http://schemas.microsoft.com/office/powerpoint/2010/main" val="2176310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22FCE3B7-BBB6-44DE-FB60-F7AB0DE799D3}"/>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C1CCB788-25E5-A35D-AC9E-BBF18A505E66}"/>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B614BBE9-278C-E139-0C56-F192A9EFE5C8}"/>
              </a:ext>
            </a:extLst>
          </p:cNvPr>
          <p:cNvSpPr txBox="1"/>
          <p:nvPr/>
        </p:nvSpPr>
        <p:spPr>
          <a:xfrm>
            <a:off x="0" y="0"/>
            <a:ext cx="8783782" cy="4488616"/>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marL="361950" algn="ctr"/>
            <a:endParaRPr lang="pt-BR" b="1" dirty="0">
              <a:solidFill>
                <a:srgbClr val="00B0F0"/>
              </a:solidFill>
            </a:endParaRPr>
          </a:p>
          <a:p>
            <a:pPr marL="361950" algn="ctr"/>
            <a:r>
              <a:rPr lang="pt-BR" b="1" dirty="0">
                <a:solidFill>
                  <a:srgbClr val="00B0F0"/>
                </a:solidFill>
              </a:rPr>
              <a:t>Atuação do gestor de contrato</a:t>
            </a:r>
          </a:p>
          <a:p>
            <a:pPr marL="361950" algn="ctr"/>
            <a:endParaRPr lang="pt-BR" b="1" dirty="0">
              <a:solidFill>
                <a:srgbClr val="002060"/>
              </a:solidFill>
            </a:endParaRPr>
          </a:p>
          <a:p>
            <a:pPr marL="361950" indent="358775" algn="just"/>
            <a:endParaRPr lang="pt-BR" b="1" dirty="0"/>
          </a:p>
        </p:txBody>
      </p:sp>
      <p:pic>
        <p:nvPicPr>
          <p:cNvPr id="4" name="Imagem 3">
            <a:extLst>
              <a:ext uri="{FF2B5EF4-FFF2-40B4-BE49-F238E27FC236}">
                <a16:creationId xmlns:a16="http://schemas.microsoft.com/office/drawing/2014/main" id="{82A442C1-2399-A99D-0B36-528909BE3DBA}"/>
              </a:ext>
            </a:extLst>
          </p:cNvPr>
          <p:cNvPicPr>
            <a:picLocks noChangeAspect="1"/>
          </p:cNvPicPr>
          <p:nvPr/>
        </p:nvPicPr>
        <p:blipFill>
          <a:blip r:embed="rId4"/>
          <a:stretch>
            <a:fillRect/>
          </a:stretch>
        </p:blipFill>
        <p:spPr>
          <a:xfrm>
            <a:off x="1295400" y="724476"/>
            <a:ext cx="6664035" cy="3793703"/>
          </a:xfrm>
          <a:prstGeom prst="rect">
            <a:avLst/>
          </a:prstGeom>
        </p:spPr>
      </p:pic>
    </p:spTree>
    <p:extLst>
      <p:ext uri="{BB962C8B-B14F-4D97-AF65-F5344CB8AC3E}">
        <p14:creationId xmlns:p14="http://schemas.microsoft.com/office/powerpoint/2010/main" val="42435611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DC3F7EC4-08B2-0741-5AC7-0075FDC57F2C}"/>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C0499238-2DFB-22F5-260C-31B6D8013DE3}"/>
              </a:ext>
            </a:extLst>
          </p:cNvPr>
          <p:cNvPicPr preferRelativeResize="0"/>
          <p:nvPr/>
        </p:nvPicPr>
        <p:blipFill>
          <a:blip r:embed="rId3">
            <a:alphaModFix/>
          </a:blip>
          <a:stretch>
            <a:fillRect/>
          </a:stretch>
        </p:blipFill>
        <p:spPr>
          <a:xfrm>
            <a:off x="0" y="0"/>
            <a:ext cx="9143990" cy="5143500"/>
          </a:xfrm>
          <a:prstGeom prst="rect">
            <a:avLst/>
          </a:prstGeom>
          <a:noFill/>
          <a:ln>
            <a:noFill/>
          </a:ln>
        </p:spPr>
      </p:pic>
      <p:sp>
        <p:nvSpPr>
          <p:cNvPr id="61" name="Google Shape;61;p14">
            <a:extLst>
              <a:ext uri="{FF2B5EF4-FFF2-40B4-BE49-F238E27FC236}">
                <a16:creationId xmlns:a16="http://schemas.microsoft.com/office/drawing/2014/main" id="{C8A22438-329F-48BB-B4D4-AB9D9E469B74}"/>
              </a:ext>
            </a:extLst>
          </p:cNvPr>
          <p:cNvSpPr txBox="1"/>
          <p:nvPr/>
        </p:nvSpPr>
        <p:spPr>
          <a:xfrm>
            <a:off x="0" y="90311"/>
            <a:ext cx="8721436" cy="1830083"/>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algn="ctr"/>
            <a:r>
              <a:rPr lang="pt-BR" b="1" dirty="0">
                <a:solidFill>
                  <a:srgbClr val="00B0F0"/>
                </a:solidFill>
              </a:rPr>
              <a:t>Atuação do fiscal de contrato</a:t>
            </a:r>
          </a:p>
          <a:p>
            <a:pPr algn="ctr"/>
            <a:endParaRPr lang="pt-BR" dirty="0">
              <a:solidFill>
                <a:srgbClr val="002060"/>
              </a:solidFill>
            </a:endParaRPr>
          </a:p>
          <a:p>
            <a:pPr indent="361950">
              <a:lnSpc>
                <a:spcPct val="120000"/>
              </a:lnSpc>
            </a:pPr>
            <a:r>
              <a:rPr lang="pt-BR" dirty="0"/>
              <a:t>O cerne da atuação de fiscalização é verificar se o contratado cumpre à risca com as obrigações a ele atribuídas. </a:t>
            </a:r>
          </a:p>
          <a:p>
            <a:pPr marL="361950">
              <a:lnSpc>
                <a:spcPct val="120000"/>
              </a:lnSpc>
            </a:pPr>
            <a:endParaRPr lang="pt-BR" dirty="0"/>
          </a:p>
          <a:p>
            <a:pPr marL="1008063" lvl="0" indent="-285750">
              <a:lnSpc>
                <a:spcPct val="120000"/>
              </a:lnSpc>
              <a:buFont typeface="Arial" panose="020B0604020202020204" pitchFamily="34" charset="0"/>
              <a:buChar char="•"/>
            </a:pPr>
            <a:r>
              <a:rPr lang="pt-BR" dirty="0"/>
              <a:t>Cabe ao fiscal verificar se o objeto é executado de acordo com as especificações do contrato e com os termos da proposta apresentada pelo contratado durante a licitação. </a:t>
            </a:r>
          </a:p>
          <a:p>
            <a:pPr marL="1008063" lvl="0" indent="-285750">
              <a:lnSpc>
                <a:spcPct val="120000"/>
              </a:lnSpc>
              <a:buFont typeface="Arial" panose="020B0604020202020204" pitchFamily="34" charset="0"/>
              <a:buChar char="•"/>
            </a:pPr>
            <a:r>
              <a:rPr lang="pt-BR" dirty="0"/>
              <a:t>O fiscal deve acompanhar o cronograma de execução do contrato, especialmente em relação aos contratos por escopo, a fim de que o cronograma seja respeitado.</a:t>
            </a:r>
          </a:p>
          <a:p>
            <a:pPr marL="1008063" lvl="0" indent="-285750">
              <a:lnSpc>
                <a:spcPct val="120000"/>
              </a:lnSpc>
              <a:buFont typeface="Arial" panose="020B0604020202020204" pitchFamily="34" charset="0"/>
              <a:buChar char="•"/>
            </a:pPr>
            <a:r>
              <a:rPr lang="pt-BR" dirty="0"/>
              <a:t>O fiscal faz a interlocução entre a Administração e o contratado. </a:t>
            </a:r>
          </a:p>
          <a:p>
            <a:pPr marL="1008063" lvl="0" indent="-285750">
              <a:lnSpc>
                <a:spcPct val="120000"/>
              </a:lnSpc>
              <a:buFont typeface="Arial" panose="020B0604020202020204" pitchFamily="34" charset="0"/>
              <a:buChar char="•"/>
            </a:pPr>
            <a:r>
              <a:rPr lang="pt-BR" dirty="0"/>
              <a:t>O fiscal do contrato anotará em registro próprio todas as ocorrências relacionadas à execução do contrato, determinando o que for necessário para a regularização das faltas ou dos defeitos observados. (art. 117, §1º)</a:t>
            </a:r>
          </a:p>
          <a:p>
            <a:pPr marL="1008063" lvl="0" indent="-285750" algn="just">
              <a:lnSpc>
                <a:spcPct val="120000"/>
              </a:lnSpc>
              <a:buFont typeface="Arial" panose="020B0604020202020204" pitchFamily="34" charset="0"/>
              <a:buChar char="•"/>
            </a:pPr>
            <a:r>
              <a:rPr lang="pt-BR" dirty="0"/>
              <a:t>O fiscal do contrato informará a seus superiores, em tempo hábil para a adoção das medidas convenientes, a situação que demandar decisão ou providência que ultrapasse sua competência (art. 117, § 2º)</a:t>
            </a:r>
          </a:p>
          <a:p>
            <a:r>
              <a:rPr lang="pt-BR" b="1" dirty="0"/>
              <a:t> </a:t>
            </a:r>
            <a:endParaRPr lang="pt-BR" dirty="0"/>
          </a:p>
          <a:p>
            <a:pPr marL="361950"/>
            <a:endParaRPr lang="pt-BR" dirty="0"/>
          </a:p>
        </p:txBody>
      </p:sp>
    </p:spTree>
    <p:extLst>
      <p:ext uri="{BB962C8B-B14F-4D97-AF65-F5344CB8AC3E}">
        <p14:creationId xmlns:p14="http://schemas.microsoft.com/office/powerpoint/2010/main" val="1544715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0E9EB415-16EB-F40B-6D87-08C275C581F2}"/>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EA9D55EB-4934-B074-5159-81DB0D35A423}"/>
              </a:ext>
            </a:extLst>
          </p:cNvPr>
          <p:cNvPicPr preferRelativeResize="0"/>
          <p:nvPr/>
        </p:nvPicPr>
        <p:blipFill>
          <a:blip r:embed="rId3">
            <a:alphaModFix/>
          </a:blip>
          <a:stretch>
            <a:fillRect/>
          </a:stretch>
        </p:blipFill>
        <p:spPr>
          <a:xfrm>
            <a:off x="0" y="0"/>
            <a:ext cx="9143990" cy="5143500"/>
          </a:xfrm>
          <a:prstGeom prst="rect">
            <a:avLst/>
          </a:prstGeom>
          <a:noFill/>
          <a:ln>
            <a:noFill/>
          </a:ln>
        </p:spPr>
      </p:pic>
      <p:sp>
        <p:nvSpPr>
          <p:cNvPr id="61" name="Google Shape;61;p14">
            <a:extLst>
              <a:ext uri="{FF2B5EF4-FFF2-40B4-BE49-F238E27FC236}">
                <a16:creationId xmlns:a16="http://schemas.microsoft.com/office/drawing/2014/main" id="{A3053B05-5B9E-7183-C6DF-3CDE51BE7A0F}"/>
              </a:ext>
            </a:extLst>
          </p:cNvPr>
          <p:cNvSpPr txBox="1"/>
          <p:nvPr/>
        </p:nvSpPr>
        <p:spPr>
          <a:xfrm>
            <a:off x="0" y="90311"/>
            <a:ext cx="8721436" cy="1830083"/>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algn="ctr"/>
            <a:r>
              <a:rPr lang="pt-BR" b="1" dirty="0">
                <a:solidFill>
                  <a:srgbClr val="00B0F0"/>
                </a:solidFill>
              </a:rPr>
              <a:t>Do apoio de terceiros à atividade de fiscalização</a:t>
            </a:r>
            <a:endParaRPr lang="pt-BR" dirty="0">
              <a:solidFill>
                <a:srgbClr val="00B0F0"/>
              </a:solidFill>
            </a:endParaRPr>
          </a:p>
          <a:p>
            <a:r>
              <a:rPr lang="pt-BR" b="1" dirty="0"/>
              <a:t> </a:t>
            </a:r>
            <a:endParaRPr lang="pt-BR" dirty="0"/>
          </a:p>
          <a:p>
            <a:pPr indent="361950" algn="just">
              <a:lnSpc>
                <a:spcPct val="150000"/>
              </a:lnSpc>
            </a:pPr>
            <a:r>
              <a:rPr lang="pt-BR" b="1" dirty="0">
                <a:solidFill>
                  <a:srgbClr val="00B0F0"/>
                </a:solidFill>
              </a:rPr>
              <a:t>Fundamento legal:</a:t>
            </a:r>
            <a:r>
              <a:rPr lang="pt-BR" dirty="0">
                <a:solidFill>
                  <a:srgbClr val="00B0F0"/>
                </a:solidFill>
              </a:rPr>
              <a:t> </a:t>
            </a:r>
            <a:r>
              <a:rPr lang="pt-BR" i="1" dirty="0"/>
              <a:t>Art. 117. A execução do contrato deverá ser acompanhada e fiscalizada por         1 (um) ou mais fiscais do contrato, representantes da Administração especialmente designados conforme requisitos estabelecidos no </a:t>
            </a:r>
            <a:r>
              <a:rPr lang="pt-BR" i="1" u="sng" dirty="0">
                <a:hlinkClick r:id="rId4"/>
              </a:rPr>
              <a:t>art. 7º desta Lei</a:t>
            </a:r>
            <a:r>
              <a:rPr lang="pt-BR" i="1" dirty="0"/>
              <a:t>, ou pelos respectivos substitutos, </a:t>
            </a:r>
            <a:r>
              <a:rPr lang="pt-BR" b="1" i="1" u="sng" dirty="0"/>
              <a:t>permitida a contratação de terceiros para assisti-los e subsidiá-los</a:t>
            </a:r>
            <a:r>
              <a:rPr lang="pt-BR" i="1" dirty="0"/>
              <a:t> com informações pertinentes a essa atribuição.</a:t>
            </a:r>
            <a:endParaRPr lang="pt-BR" dirty="0"/>
          </a:p>
          <a:p>
            <a:pPr indent="361950" algn="just">
              <a:lnSpc>
                <a:spcPct val="150000"/>
              </a:lnSpc>
            </a:pPr>
            <a:r>
              <a:rPr lang="pt-BR" dirty="0"/>
              <a:t> </a:t>
            </a:r>
          </a:p>
          <a:p>
            <a:pPr indent="361950" algn="just">
              <a:lnSpc>
                <a:spcPct val="150000"/>
              </a:lnSpc>
            </a:pPr>
            <a:r>
              <a:rPr lang="pt-BR" dirty="0">
                <a:solidFill>
                  <a:srgbClr val="00B0F0"/>
                </a:solidFill>
              </a:rPr>
              <a:t>Alerta</a:t>
            </a:r>
            <a:r>
              <a:rPr lang="pt-BR" dirty="0"/>
              <a:t>: “</a:t>
            </a:r>
            <a:r>
              <a:rPr lang="pt-BR" i="1" dirty="0"/>
              <a:t>Advirta-se que o supracitado caput do art. 117 da Lei nº 14.133/2021 não autoriza a terceirização completa da atividade de fiscalização de contratos. O dispositivo autoriza apenas a contratação de alguém que auxilie a fiscalização. O responsável por ela é obrigatoriamente um representante da Administração, o fiscal de contrato</a:t>
            </a:r>
            <a:r>
              <a:rPr lang="pt-BR" dirty="0"/>
              <a:t>. “</a:t>
            </a:r>
          </a:p>
          <a:p>
            <a:r>
              <a:rPr lang="pt-BR" dirty="0"/>
              <a:t> </a:t>
            </a:r>
          </a:p>
          <a:p>
            <a:r>
              <a:rPr lang="pt-BR" b="1" dirty="0"/>
              <a:t> </a:t>
            </a:r>
            <a:endParaRPr lang="pt-BR" dirty="0"/>
          </a:p>
          <a:p>
            <a:pPr marL="361950"/>
            <a:endParaRPr lang="pt-BR" dirty="0"/>
          </a:p>
        </p:txBody>
      </p:sp>
    </p:spTree>
    <p:extLst>
      <p:ext uri="{BB962C8B-B14F-4D97-AF65-F5344CB8AC3E}">
        <p14:creationId xmlns:p14="http://schemas.microsoft.com/office/powerpoint/2010/main" val="918575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0" name="Google Shape;60;p14" title="FUNDO-APRESENTAÇÃO.png"/>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p:cNvSpPr txBox="1"/>
          <p:nvPr/>
        </p:nvSpPr>
        <p:spPr>
          <a:xfrm>
            <a:off x="699653" y="159328"/>
            <a:ext cx="6897555" cy="4114800"/>
          </a:xfrm>
          <a:prstGeom prst="rect">
            <a:avLst/>
          </a:prstGeom>
          <a:noFill/>
          <a:ln>
            <a:noFill/>
          </a:ln>
        </p:spPr>
        <p:txBody>
          <a:bodyPr spcFirstLastPara="1" wrap="square" lIns="91425" tIns="91425" rIns="91425" bIns="91425" anchor="t" anchorCtr="0">
            <a:noAutofit/>
          </a:bodyPr>
          <a:lstStyle/>
          <a:p>
            <a:pPr>
              <a:spcBef>
                <a:spcPts val="1100"/>
              </a:spcBef>
            </a:pPr>
            <a:endParaRPr lang="pt-BR" sz="1300" b="1" dirty="0">
              <a:solidFill>
                <a:srgbClr val="002060"/>
              </a:solidFill>
              <a:highlight>
                <a:srgbClr val="FFFFFF"/>
              </a:highlight>
            </a:endParaRPr>
          </a:p>
          <a:p>
            <a:pPr>
              <a:spcBef>
                <a:spcPts val="1100"/>
              </a:spcBef>
            </a:pPr>
            <a:r>
              <a:rPr lang="pt-BR" sz="1600" b="1" dirty="0">
                <a:solidFill>
                  <a:srgbClr val="002060"/>
                </a:solidFill>
                <a:highlight>
                  <a:srgbClr val="FFFFFF"/>
                </a:highlight>
              </a:rPr>
              <a:t>Gabriela Lira Borges</a:t>
            </a:r>
          </a:p>
          <a:p>
            <a:pPr>
              <a:spcBef>
                <a:spcPts val="1100"/>
              </a:spcBef>
            </a:pPr>
            <a:r>
              <a:rPr lang="pt-BR" sz="1300" b="1" dirty="0">
                <a:solidFill>
                  <a:srgbClr val="002060"/>
                </a:solidFill>
                <a:highlight>
                  <a:srgbClr val="FFFFFF"/>
                </a:highlight>
              </a:rPr>
              <a:t>Advogada, consultora Jurídica, parecerista e professora em Licitações e Contratos Administrativos</a:t>
            </a:r>
          </a:p>
          <a:p>
            <a:pPr>
              <a:spcBef>
                <a:spcPts val="1100"/>
              </a:spcBef>
            </a:pPr>
            <a:r>
              <a:rPr lang="pt-BR" sz="1300" dirty="0" err="1">
                <a:solidFill>
                  <a:srgbClr val="002060"/>
                </a:solidFill>
                <a:highlight>
                  <a:srgbClr val="FFFFFF"/>
                </a:highlight>
              </a:rPr>
              <a:t>Co-autora</a:t>
            </a:r>
            <a:r>
              <a:rPr lang="pt-BR" sz="1300" dirty="0">
                <a:solidFill>
                  <a:srgbClr val="002060"/>
                </a:solidFill>
                <a:highlight>
                  <a:srgbClr val="FFFFFF"/>
                </a:highlight>
              </a:rPr>
              <a:t> da obra </a:t>
            </a:r>
            <a:r>
              <a:rPr lang="pt-BR" sz="1300" b="1" i="1" dirty="0">
                <a:solidFill>
                  <a:srgbClr val="002060"/>
                </a:solidFill>
                <a:highlight>
                  <a:srgbClr val="FFFFFF"/>
                </a:highlight>
              </a:rPr>
              <a:t>Horizontes e Perspectivas da Lei nº 14.133/2021 </a:t>
            </a:r>
            <a:r>
              <a:rPr lang="pt-BR" sz="1300" dirty="0">
                <a:solidFill>
                  <a:srgbClr val="002060"/>
                </a:solidFill>
                <a:highlight>
                  <a:srgbClr val="FFFFFF"/>
                </a:highlight>
              </a:rPr>
              <a:t>(</a:t>
            </a:r>
            <a:r>
              <a:rPr lang="pt-BR" sz="1300" dirty="0" err="1">
                <a:solidFill>
                  <a:srgbClr val="002060"/>
                </a:solidFill>
                <a:highlight>
                  <a:srgbClr val="FFFFFF"/>
                </a:highlight>
              </a:rPr>
              <a:t>Lumen</a:t>
            </a:r>
            <a:r>
              <a:rPr lang="pt-BR" sz="1300" dirty="0">
                <a:solidFill>
                  <a:srgbClr val="002060"/>
                </a:solidFill>
                <a:highlight>
                  <a:srgbClr val="FFFFFF"/>
                </a:highlight>
              </a:rPr>
              <a:t> Juris, 2022).</a:t>
            </a:r>
          </a:p>
          <a:p>
            <a:pPr>
              <a:spcBef>
                <a:spcPts val="1100"/>
              </a:spcBef>
            </a:pPr>
            <a:endParaRPr lang="pt-BR" sz="1300" dirty="0">
              <a:solidFill>
                <a:srgbClr val="002060"/>
              </a:solidFill>
              <a:highlight>
                <a:srgbClr val="FFFFFF"/>
              </a:highlight>
            </a:endParaRPr>
          </a:p>
          <a:p>
            <a:pPr>
              <a:spcBef>
                <a:spcPts val="1100"/>
              </a:spcBef>
            </a:pPr>
            <a:r>
              <a:rPr lang="pt-BR" sz="1300" b="1" dirty="0">
                <a:solidFill>
                  <a:srgbClr val="002060"/>
                </a:solidFill>
                <a:highlight>
                  <a:srgbClr val="FFFFFF"/>
                </a:highlight>
              </a:rPr>
              <a:t>Experiência prática </a:t>
            </a:r>
          </a:p>
          <a:p>
            <a:pPr>
              <a:spcBef>
                <a:spcPts val="1100"/>
              </a:spcBef>
            </a:pPr>
            <a:r>
              <a:rPr lang="pt-BR" sz="1300" b="1" dirty="0">
                <a:solidFill>
                  <a:srgbClr val="002060"/>
                </a:solidFill>
                <a:highlight>
                  <a:srgbClr val="FFFFFF"/>
                </a:highlight>
              </a:rPr>
              <a:t>Procuradora do  Estado - PGE/AC </a:t>
            </a:r>
            <a:r>
              <a:rPr lang="pt-BR" sz="1300" dirty="0">
                <a:solidFill>
                  <a:srgbClr val="002060"/>
                </a:solidFill>
                <a:highlight>
                  <a:srgbClr val="FFFFFF"/>
                </a:highlight>
              </a:rPr>
              <a:t>(2005 a 2012).</a:t>
            </a:r>
          </a:p>
          <a:p>
            <a:pPr>
              <a:spcBef>
                <a:spcPts val="1100"/>
              </a:spcBef>
            </a:pPr>
            <a:r>
              <a:rPr lang="pt-BR" sz="1300" dirty="0">
                <a:solidFill>
                  <a:srgbClr val="002060"/>
                </a:solidFill>
                <a:highlight>
                  <a:srgbClr val="FFFFFF"/>
                </a:highlight>
              </a:rPr>
              <a:t>Consultora em licitações e contratos Consultoria Zênite (2012 a 2016).</a:t>
            </a:r>
          </a:p>
          <a:p>
            <a:pPr>
              <a:spcBef>
                <a:spcPts val="1100"/>
              </a:spcBef>
            </a:pPr>
            <a:r>
              <a:rPr lang="pt-BR" sz="1300" dirty="0">
                <a:solidFill>
                  <a:srgbClr val="002060"/>
                </a:solidFill>
                <a:highlight>
                  <a:srgbClr val="FFFFFF"/>
                </a:highlight>
              </a:rPr>
              <a:t>Assessora Jurídica em licitações e contratos para o Sistema S (2017 a 2025).</a:t>
            </a:r>
          </a:p>
          <a:p>
            <a:pPr>
              <a:spcBef>
                <a:spcPts val="1100"/>
              </a:spcBef>
            </a:pPr>
            <a:r>
              <a:rPr lang="pt-BR" sz="1300" dirty="0">
                <a:solidFill>
                  <a:srgbClr val="002060"/>
                </a:solidFill>
                <a:highlight>
                  <a:srgbClr val="FFFFFF"/>
                </a:highlight>
              </a:rPr>
              <a:t>Consultora para entidades públicas e privadas, mentora.</a:t>
            </a:r>
          </a:p>
          <a:p>
            <a:pPr marL="0" lvl="0" indent="0" algn="l" rtl="0">
              <a:spcBef>
                <a:spcPts val="0"/>
              </a:spcBef>
              <a:spcAft>
                <a:spcPts val="0"/>
              </a:spcAft>
              <a:buNone/>
            </a:pPr>
            <a:endParaRPr sz="1500" dirty="0">
              <a:solidFill>
                <a:schemeClr val="dk2"/>
              </a:solidFill>
            </a:endParaRPr>
          </a:p>
        </p:txBody>
      </p:sp>
      <p:pic>
        <p:nvPicPr>
          <p:cNvPr id="4" name="Imagem 3">
            <a:extLst>
              <a:ext uri="{FF2B5EF4-FFF2-40B4-BE49-F238E27FC236}">
                <a16:creationId xmlns:a16="http://schemas.microsoft.com/office/drawing/2014/main" id="{9CC16DC9-6A54-0EA1-08B3-E74701ECCC75}"/>
              </a:ext>
            </a:extLst>
          </p:cNvPr>
          <p:cNvPicPr>
            <a:picLocks noChangeAspect="1"/>
          </p:cNvPicPr>
          <p:nvPr/>
        </p:nvPicPr>
        <p:blipFill>
          <a:blip r:embed="rId4"/>
          <a:stretch>
            <a:fillRect/>
          </a:stretch>
        </p:blipFill>
        <p:spPr>
          <a:xfrm>
            <a:off x="7382273" y="353292"/>
            <a:ext cx="1415364" cy="143680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2DC149CC-E8ED-6034-939F-2598CEDA2F0C}"/>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FEEA1024-3B75-9153-6396-5B3FE9B7DD30}"/>
              </a:ext>
            </a:extLst>
          </p:cNvPr>
          <p:cNvPicPr preferRelativeResize="0"/>
          <p:nvPr/>
        </p:nvPicPr>
        <p:blipFill>
          <a:blip r:embed="rId3">
            <a:alphaModFix/>
          </a:blip>
          <a:stretch>
            <a:fillRect/>
          </a:stretch>
        </p:blipFill>
        <p:spPr>
          <a:xfrm>
            <a:off x="0" y="0"/>
            <a:ext cx="9143990" cy="5143500"/>
          </a:xfrm>
          <a:prstGeom prst="rect">
            <a:avLst/>
          </a:prstGeom>
          <a:noFill/>
          <a:ln>
            <a:noFill/>
          </a:ln>
        </p:spPr>
      </p:pic>
      <p:sp>
        <p:nvSpPr>
          <p:cNvPr id="61" name="Google Shape;61;p14">
            <a:extLst>
              <a:ext uri="{FF2B5EF4-FFF2-40B4-BE49-F238E27FC236}">
                <a16:creationId xmlns:a16="http://schemas.microsoft.com/office/drawing/2014/main" id="{D39E753C-5BF7-F3D2-B247-E6C2577CD60B}"/>
              </a:ext>
            </a:extLst>
          </p:cNvPr>
          <p:cNvSpPr txBox="1"/>
          <p:nvPr/>
        </p:nvSpPr>
        <p:spPr>
          <a:xfrm>
            <a:off x="0" y="90311"/>
            <a:ext cx="8721436" cy="4786489"/>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algn="ctr"/>
            <a:r>
              <a:rPr lang="pt-BR" b="1" dirty="0">
                <a:solidFill>
                  <a:srgbClr val="00B0F0"/>
                </a:solidFill>
              </a:rPr>
              <a:t>Da recusa à designação</a:t>
            </a:r>
            <a:endParaRPr lang="pt-BR" dirty="0">
              <a:solidFill>
                <a:srgbClr val="00B0F0"/>
              </a:solidFill>
            </a:endParaRPr>
          </a:p>
          <a:p>
            <a:r>
              <a:rPr lang="pt-BR" dirty="0">
                <a:solidFill>
                  <a:srgbClr val="00B0F0"/>
                </a:solidFill>
              </a:rPr>
              <a:t> </a:t>
            </a:r>
          </a:p>
          <a:p>
            <a:pPr indent="361950" algn="just"/>
            <a:r>
              <a:rPr lang="pt-BR" dirty="0"/>
              <a:t>No âmbito federal, o estatuto dos servidores públicos afirma que constitui dever de todo funcionário cumprir as ordens superiores, salvo quando manifestamente ilegais (art. 116, IV, da Lei nº 8.112/90): </a:t>
            </a:r>
          </a:p>
          <a:p>
            <a:pPr indent="361950" algn="just"/>
            <a:r>
              <a:rPr lang="pt-BR" dirty="0"/>
              <a:t>“</a:t>
            </a:r>
            <a:r>
              <a:rPr lang="pt-BR" i="1" dirty="0"/>
              <a:t>Art. 116.  São deveres do servidor:</a:t>
            </a:r>
          </a:p>
          <a:p>
            <a:pPr indent="361950" algn="just"/>
            <a:r>
              <a:rPr lang="pt-BR" i="1" dirty="0"/>
              <a:t>(...)</a:t>
            </a:r>
          </a:p>
          <a:p>
            <a:pPr indent="361950" algn="just"/>
            <a:r>
              <a:rPr lang="pt-BR" i="1" dirty="0"/>
              <a:t>IV - </a:t>
            </a:r>
            <a:r>
              <a:rPr lang="pt-BR" i="1" u="sng" dirty="0"/>
              <a:t>cumprir as ordens superiores, exceto quando manifestamente ilegais</a:t>
            </a:r>
            <a:r>
              <a:rPr lang="pt-BR" dirty="0"/>
              <a:t>;”</a:t>
            </a:r>
          </a:p>
          <a:p>
            <a:pPr indent="361950" algn="just"/>
            <a:r>
              <a:rPr lang="pt-BR" dirty="0"/>
              <a:t> </a:t>
            </a:r>
          </a:p>
          <a:p>
            <a:pPr indent="361950" algn="just"/>
            <a:r>
              <a:rPr lang="pt-BR" dirty="0"/>
              <a:t>No mesmo sentido, ainda no âmbito federal, o Decreto n.º 11.246, de 27 de outubro de 2022, preconizou que: </a:t>
            </a:r>
          </a:p>
          <a:p>
            <a:pPr indent="361950" algn="just"/>
            <a:r>
              <a:rPr lang="pt-BR" dirty="0"/>
              <a:t> </a:t>
            </a:r>
          </a:p>
          <a:p>
            <a:pPr marL="361950" algn="just"/>
            <a:r>
              <a:rPr lang="pt-BR" i="1" dirty="0"/>
              <a:t>Art. 11.  O encargo de agente de contratação, de integrante de equipe de apoio, de integrante de comissão de contratação, de gestor ou de fiscal de contratos </a:t>
            </a:r>
            <a:r>
              <a:rPr lang="pt-BR" i="1" u="sng" dirty="0"/>
              <a:t>não poderá ser recusado pelo agente público</a:t>
            </a:r>
            <a:r>
              <a:rPr lang="pt-BR" i="1" dirty="0"/>
              <a:t>.</a:t>
            </a:r>
          </a:p>
          <a:p>
            <a:pPr marL="361950" algn="just"/>
            <a:r>
              <a:rPr lang="pt-BR" i="1" dirty="0"/>
              <a:t>§ 1º  Na hipótese de deficiência ou de limitações técnicas que possam impedir o cumprimento diligente das atribuições, o agente público deverá comunicar o fato ao seu superior hierárquico.</a:t>
            </a:r>
          </a:p>
          <a:p>
            <a:pPr marL="361950" algn="just"/>
            <a:r>
              <a:rPr lang="pt-BR" i="1" dirty="0"/>
              <a:t>§ 2º  Na hipótese prevista no § 1º, a autoridade competente poderá providenciar a qualificação prévia do servidor para o desempenho das suas atribuições, conforme a natureza e a complexidade do objeto, ou designar outro servidor com a qualificação requerida, observado o disposto no § 3º do art. 8º.</a:t>
            </a:r>
          </a:p>
          <a:p>
            <a:r>
              <a:rPr lang="pt-BR" i="1" dirty="0"/>
              <a:t> </a:t>
            </a:r>
            <a:endParaRPr lang="pt-BR" dirty="0"/>
          </a:p>
          <a:p>
            <a:r>
              <a:rPr lang="pt-BR" dirty="0"/>
              <a:t> </a:t>
            </a:r>
          </a:p>
          <a:p>
            <a:r>
              <a:rPr lang="pt-BR" b="1" dirty="0"/>
              <a:t> </a:t>
            </a:r>
            <a:endParaRPr lang="pt-BR" dirty="0"/>
          </a:p>
          <a:p>
            <a:pPr marL="361950"/>
            <a:endParaRPr lang="pt-BR" dirty="0"/>
          </a:p>
        </p:txBody>
      </p:sp>
    </p:spTree>
    <p:extLst>
      <p:ext uri="{BB962C8B-B14F-4D97-AF65-F5344CB8AC3E}">
        <p14:creationId xmlns:p14="http://schemas.microsoft.com/office/powerpoint/2010/main" val="33069156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C15E3BBD-3AAC-73B7-24A7-6790A7B8C728}"/>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F44BDB77-93AA-EFCD-602F-FFC4ACA3C71F}"/>
              </a:ext>
            </a:extLst>
          </p:cNvPr>
          <p:cNvPicPr preferRelativeResize="0"/>
          <p:nvPr/>
        </p:nvPicPr>
        <p:blipFill>
          <a:blip r:embed="rId3">
            <a:alphaModFix/>
          </a:blip>
          <a:stretch>
            <a:fillRect/>
          </a:stretch>
        </p:blipFill>
        <p:spPr>
          <a:xfrm>
            <a:off x="0" y="0"/>
            <a:ext cx="9143990" cy="5143500"/>
          </a:xfrm>
          <a:prstGeom prst="rect">
            <a:avLst/>
          </a:prstGeom>
          <a:noFill/>
          <a:ln>
            <a:noFill/>
          </a:ln>
        </p:spPr>
      </p:pic>
      <p:sp>
        <p:nvSpPr>
          <p:cNvPr id="61" name="Google Shape;61;p14">
            <a:extLst>
              <a:ext uri="{FF2B5EF4-FFF2-40B4-BE49-F238E27FC236}">
                <a16:creationId xmlns:a16="http://schemas.microsoft.com/office/drawing/2014/main" id="{CDD9E1C9-7AEA-7798-EEAC-975FD15AAD49}"/>
              </a:ext>
            </a:extLst>
          </p:cNvPr>
          <p:cNvSpPr txBox="1"/>
          <p:nvPr/>
        </p:nvSpPr>
        <p:spPr>
          <a:xfrm>
            <a:off x="0" y="90311"/>
            <a:ext cx="8721436" cy="4786489"/>
          </a:xfrm>
          <a:prstGeom prst="rect">
            <a:avLst/>
          </a:prstGeom>
          <a:noFill/>
          <a:ln>
            <a:noFill/>
          </a:ln>
        </p:spPr>
        <p:txBody>
          <a:bodyPr spcFirstLastPara="1" wrap="square" lIns="91425" tIns="91425" rIns="91425" bIns="91425" anchor="t" anchorCtr="0">
            <a:noAutofit/>
          </a:bodyPr>
          <a:lstStyle/>
          <a:p>
            <a:pPr algn="ctr"/>
            <a:endParaRPr lang="pt-BR" b="1" dirty="0">
              <a:solidFill>
                <a:srgbClr val="002060"/>
              </a:solidFill>
            </a:endParaRPr>
          </a:p>
          <a:p>
            <a:pPr algn="ctr"/>
            <a:r>
              <a:rPr lang="pt-BR" b="1" dirty="0">
                <a:solidFill>
                  <a:srgbClr val="00B0F0"/>
                </a:solidFill>
              </a:rPr>
              <a:t>Da recusa à designação</a:t>
            </a:r>
          </a:p>
          <a:p>
            <a:pPr algn="ctr"/>
            <a:endParaRPr lang="pt-BR" dirty="0">
              <a:solidFill>
                <a:srgbClr val="00B0F0"/>
              </a:solidFill>
            </a:endParaRPr>
          </a:p>
          <a:p>
            <a:r>
              <a:rPr lang="pt-BR" dirty="0"/>
              <a:t> </a:t>
            </a:r>
          </a:p>
          <a:p>
            <a:pPr algn="just">
              <a:lnSpc>
                <a:spcPct val="150000"/>
              </a:lnSpc>
            </a:pPr>
            <a:r>
              <a:rPr lang="pt-BR" dirty="0"/>
              <a:t>“</a:t>
            </a:r>
            <a:r>
              <a:rPr lang="pt-BR" i="1" dirty="0"/>
              <a:t>O </a:t>
            </a:r>
            <a:r>
              <a:rPr lang="pt-BR" b="1" i="1" dirty="0">
                <a:solidFill>
                  <a:srgbClr val="00B0F0"/>
                </a:solidFill>
              </a:rPr>
              <a:t>encargo de gestor ou fiscal de contratos não pode ser recusado pelo servidor</a:t>
            </a:r>
            <a:r>
              <a:rPr lang="pt-BR" i="1" dirty="0"/>
              <a:t>, por não se tratar de ordem ilegal, devendo o servidor expor ao superior hierárquico as deficiências e limitações técnicas que possam impedir o diligente cumprimento do exercício de suas atribuições. Para estes casos, a Administração deverá providenciar a qualificação do servidor para o desempenho das atribuições, anteriormente à celebração do contrato, conforme disposto no §3º do art. 8º do Decreto nº 11.246, de 2022, considerando a natureza e complexidade do objeto, ou designar outro servidor com a qualificação requerida</a:t>
            </a:r>
            <a:r>
              <a:rPr lang="pt-BR" dirty="0"/>
              <a:t>” (Manual Operacional de Gestão e Fiscalização Contratual, Ministério da Gestão e da Inovação em Serviços Públicos – MGI, 2025)</a:t>
            </a:r>
          </a:p>
          <a:p>
            <a:r>
              <a:rPr lang="pt-BR" i="1" dirty="0"/>
              <a:t> </a:t>
            </a:r>
            <a:endParaRPr lang="pt-BR" dirty="0"/>
          </a:p>
          <a:p>
            <a:r>
              <a:rPr lang="pt-BR" dirty="0"/>
              <a:t> </a:t>
            </a:r>
          </a:p>
          <a:p>
            <a:r>
              <a:rPr lang="pt-BR" b="1" dirty="0"/>
              <a:t> </a:t>
            </a:r>
            <a:endParaRPr lang="pt-BR" dirty="0"/>
          </a:p>
          <a:p>
            <a:pPr marL="361950"/>
            <a:endParaRPr lang="pt-BR" dirty="0"/>
          </a:p>
        </p:txBody>
      </p:sp>
    </p:spTree>
    <p:extLst>
      <p:ext uri="{BB962C8B-B14F-4D97-AF65-F5344CB8AC3E}">
        <p14:creationId xmlns:p14="http://schemas.microsoft.com/office/powerpoint/2010/main" val="27053113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C1503BA8-D4DF-0833-9060-BFCE5427DBC4}"/>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FA5287FC-79E5-51CE-9235-4D9D5DD79CCB}"/>
              </a:ext>
            </a:extLst>
          </p:cNvPr>
          <p:cNvPicPr preferRelativeResize="0"/>
          <p:nvPr/>
        </p:nvPicPr>
        <p:blipFill>
          <a:blip r:embed="rId3">
            <a:alphaModFix/>
          </a:blip>
          <a:stretch>
            <a:fillRect/>
          </a:stretch>
        </p:blipFill>
        <p:spPr>
          <a:xfrm>
            <a:off x="0" y="0"/>
            <a:ext cx="9143990" cy="5143500"/>
          </a:xfrm>
          <a:prstGeom prst="rect">
            <a:avLst/>
          </a:prstGeom>
          <a:noFill/>
          <a:ln>
            <a:noFill/>
          </a:ln>
        </p:spPr>
      </p:pic>
      <p:sp>
        <p:nvSpPr>
          <p:cNvPr id="61" name="Google Shape;61;p14">
            <a:extLst>
              <a:ext uri="{FF2B5EF4-FFF2-40B4-BE49-F238E27FC236}">
                <a16:creationId xmlns:a16="http://schemas.microsoft.com/office/drawing/2014/main" id="{CF31AEC1-481F-2398-29DF-4B94914F43A7}"/>
              </a:ext>
            </a:extLst>
          </p:cNvPr>
          <p:cNvSpPr txBox="1"/>
          <p:nvPr/>
        </p:nvSpPr>
        <p:spPr>
          <a:xfrm>
            <a:off x="304800" y="173182"/>
            <a:ext cx="8416636" cy="4675909"/>
          </a:xfrm>
          <a:prstGeom prst="rect">
            <a:avLst/>
          </a:prstGeom>
          <a:noFill/>
          <a:ln>
            <a:noFill/>
          </a:ln>
        </p:spPr>
        <p:txBody>
          <a:bodyPr spcFirstLastPara="1" wrap="square" lIns="91425" tIns="91425" rIns="91425" bIns="91425" anchor="t" anchorCtr="0">
            <a:noAutofit/>
          </a:bodyPr>
          <a:lstStyle/>
          <a:p>
            <a:pPr algn="ctr"/>
            <a:endParaRPr lang="pt-BR" b="1" dirty="0">
              <a:solidFill>
                <a:srgbClr val="002060"/>
              </a:solidFill>
            </a:endParaRPr>
          </a:p>
          <a:p>
            <a:pPr algn="ctr"/>
            <a:r>
              <a:rPr lang="pt-BR" b="1" dirty="0">
                <a:solidFill>
                  <a:srgbClr val="002060"/>
                </a:solidFill>
              </a:rPr>
              <a:t>Tipos de fiscalização</a:t>
            </a:r>
          </a:p>
          <a:p>
            <a:pPr algn="ctr"/>
            <a:endParaRPr lang="pt-BR" b="1" dirty="0">
              <a:solidFill>
                <a:srgbClr val="00B0F0"/>
              </a:solidFill>
            </a:endParaRPr>
          </a:p>
          <a:p>
            <a:pPr algn="just"/>
            <a:r>
              <a:rPr lang="pt-BR" b="1" dirty="0">
                <a:solidFill>
                  <a:srgbClr val="00B0F0"/>
                </a:solidFill>
              </a:rPr>
              <a:t>Fiscalização técnica </a:t>
            </a:r>
            <a:r>
              <a:rPr lang="pt-BR" dirty="0"/>
              <a:t>- o acompanhamento do contrato com o objetivo de avaliar a execução do objeto nos moldes contratados e, se for o caso, aferir se a quantidade, a qualidade, o tempo e o modo da prestação ou da execução do objeto estão compatíveis com os indicadores estabelecidos no edital, para fins de pagamento, conforme o resultado pretendido pela administração, com o eventual auxílio da fiscalização administrativa;</a:t>
            </a:r>
          </a:p>
          <a:p>
            <a:pPr algn="just"/>
            <a:endParaRPr lang="pt-BR" dirty="0"/>
          </a:p>
          <a:p>
            <a:pPr algn="just"/>
            <a:r>
              <a:rPr lang="pt-BR" b="1" dirty="0">
                <a:solidFill>
                  <a:srgbClr val="00B0F0"/>
                </a:solidFill>
              </a:rPr>
              <a:t>Fiscalização administrativa </a:t>
            </a:r>
            <a:r>
              <a:rPr lang="pt-BR" dirty="0"/>
              <a:t>- o acompanhamento dos aspectos administrativos contratuais quanto às obrigações previdenciárias, fiscais e trabalhistas e quanto ao controle do contrato administrativo no que se refere a revisões, a reajustes, a repactuações e a providências tempestivas nas hipóteses de inadimplemento;   </a:t>
            </a:r>
            <a:r>
              <a:rPr lang="pt-BR" dirty="0">
                <a:hlinkClick r:id="rId4"/>
              </a:rPr>
              <a:t>(Redação dada pelo Decreto nº 13.031, de 2026)</a:t>
            </a:r>
            <a:r>
              <a:rPr lang="pt-BR" dirty="0"/>
              <a:t>. </a:t>
            </a:r>
          </a:p>
          <a:p>
            <a:pPr algn="just"/>
            <a:endParaRPr lang="pt-BR" dirty="0"/>
          </a:p>
          <a:p>
            <a:pPr algn="just"/>
            <a:r>
              <a:rPr lang="pt-BR" b="1" dirty="0">
                <a:solidFill>
                  <a:srgbClr val="00B0F0"/>
                </a:solidFill>
              </a:rPr>
              <a:t>Fiscalização setorial </a:t>
            </a:r>
            <a:r>
              <a:rPr lang="pt-BR" dirty="0"/>
              <a:t>- o acompanhamento da execução do contrato nos aspectos técnicos ou administrativos quando a prestação do objeto ocorrer concomitantemente em setores distintos ou em unidades desconcentradas de um órgão ou uma entidade.  </a:t>
            </a:r>
          </a:p>
          <a:p>
            <a:r>
              <a:rPr lang="pt-BR" i="1" dirty="0"/>
              <a:t> </a:t>
            </a:r>
            <a:endParaRPr lang="pt-BR" dirty="0"/>
          </a:p>
          <a:p>
            <a:r>
              <a:rPr lang="pt-BR" dirty="0"/>
              <a:t> </a:t>
            </a:r>
          </a:p>
          <a:p>
            <a:r>
              <a:rPr lang="pt-BR" b="1" dirty="0"/>
              <a:t> </a:t>
            </a:r>
            <a:endParaRPr lang="pt-BR" dirty="0"/>
          </a:p>
          <a:p>
            <a:pPr marL="361950"/>
            <a:endParaRPr lang="pt-BR" dirty="0"/>
          </a:p>
        </p:txBody>
      </p:sp>
    </p:spTree>
    <p:extLst>
      <p:ext uri="{BB962C8B-B14F-4D97-AF65-F5344CB8AC3E}">
        <p14:creationId xmlns:p14="http://schemas.microsoft.com/office/powerpoint/2010/main" val="36765467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6F100D7A-86D5-8579-4FAA-85DCAE6804D9}"/>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5BD860BD-7E06-93BD-9152-BDC761683DAA}"/>
              </a:ext>
            </a:extLst>
          </p:cNvPr>
          <p:cNvPicPr preferRelativeResize="0"/>
          <p:nvPr/>
        </p:nvPicPr>
        <p:blipFill>
          <a:blip r:embed="rId3">
            <a:alphaModFix/>
          </a:blip>
          <a:stretch>
            <a:fillRect/>
          </a:stretch>
        </p:blipFill>
        <p:spPr>
          <a:xfrm>
            <a:off x="0" y="0"/>
            <a:ext cx="9143990" cy="5143500"/>
          </a:xfrm>
          <a:prstGeom prst="rect">
            <a:avLst/>
          </a:prstGeom>
          <a:noFill/>
          <a:ln>
            <a:noFill/>
          </a:ln>
        </p:spPr>
      </p:pic>
      <p:sp>
        <p:nvSpPr>
          <p:cNvPr id="61" name="Google Shape;61;p14">
            <a:extLst>
              <a:ext uri="{FF2B5EF4-FFF2-40B4-BE49-F238E27FC236}">
                <a16:creationId xmlns:a16="http://schemas.microsoft.com/office/drawing/2014/main" id="{0AF7AD2C-85A8-FB6B-934F-7A4679116220}"/>
              </a:ext>
            </a:extLst>
          </p:cNvPr>
          <p:cNvSpPr txBox="1"/>
          <p:nvPr/>
        </p:nvSpPr>
        <p:spPr>
          <a:xfrm>
            <a:off x="0" y="90311"/>
            <a:ext cx="8721436" cy="4786489"/>
          </a:xfrm>
          <a:prstGeom prst="rect">
            <a:avLst/>
          </a:prstGeom>
          <a:noFill/>
          <a:ln>
            <a:noFill/>
          </a:ln>
        </p:spPr>
        <p:txBody>
          <a:bodyPr spcFirstLastPara="1" wrap="square" lIns="91425" tIns="91425" rIns="91425" bIns="91425" anchor="t" anchorCtr="0">
            <a:noAutofit/>
          </a:bodyPr>
          <a:lstStyle/>
          <a:p>
            <a:pPr algn="ctr">
              <a:lnSpc>
                <a:spcPct val="150000"/>
              </a:lnSpc>
            </a:pPr>
            <a:endParaRPr lang="pt-BR" b="1" dirty="0">
              <a:solidFill>
                <a:srgbClr val="002060"/>
              </a:solidFill>
            </a:endParaRPr>
          </a:p>
          <a:p>
            <a:pPr algn="ctr">
              <a:lnSpc>
                <a:spcPct val="150000"/>
              </a:lnSpc>
            </a:pPr>
            <a:r>
              <a:rPr lang="pt-BR" b="1" dirty="0">
                <a:solidFill>
                  <a:srgbClr val="002060"/>
                </a:solidFill>
              </a:rPr>
              <a:t>Fiscalização técnica</a:t>
            </a:r>
            <a:endParaRPr lang="pt-BR" dirty="0">
              <a:solidFill>
                <a:srgbClr val="002060"/>
              </a:solidFill>
            </a:endParaRPr>
          </a:p>
          <a:p>
            <a:pPr>
              <a:lnSpc>
                <a:spcPct val="150000"/>
              </a:lnSpc>
            </a:pPr>
            <a:r>
              <a:rPr lang="pt-BR" b="1" dirty="0"/>
              <a:t> </a:t>
            </a:r>
            <a:endParaRPr lang="pt-BR" dirty="0"/>
          </a:p>
          <a:p>
            <a:pPr algn="just">
              <a:lnSpc>
                <a:spcPct val="150000"/>
              </a:lnSpc>
            </a:pPr>
            <a:r>
              <a:rPr lang="pt-BR" b="1" dirty="0">
                <a:solidFill>
                  <a:srgbClr val="00B0F0"/>
                </a:solidFill>
              </a:rPr>
              <a:t>Conceito</a:t>
            </a:r>
            <a:r>
              <a:rPr lang="pt-BR" dirty="0">
                <a:solidFill>
                  <a:srgbClr val="00B0F0"/>
                </a:solidFill>
              </a:rPr>
              <a:t>: </a:t>
            </a:r>
            <a:r>
              <a:rPr lang="pt-BR" dirty="0"/>
              <a:t>Fiscalização técnica é o acompanhamento do contrato com o objetivo de avaliar a execução do objeto nos moldes contratados e, se for o caso, aferir se a quantidade, a qualidade, o tempo e o modo da prestação ou da execução do objeto estão compatíveis com os indicadores estabelecidos no edital, </a:t>
            </a:r>
            <a:r>
              <a:rPr lang="pt-BR" b="1" dirty="0"/>
              <a:t>para fins de pagamento</a:t>
            </a:r>
            <a:r>
              <a:rPr lang="pt-BR" dirty="0"/>
              <a:t>, conforme o resultado pretendido pela administração, com o eventual auxílio da fiscalização administrativa (art. 19, inciso II do Decreto 11.246/2022). </a:t>
            </a:r>
          </a:p>
          <a:p>
            <a:pPr algn="just">
              <a:lnSpc>
                <a:spcPct val="150000"/>
              </a:lnSpc>
            </a:pPr>
            <a:r>
              <a:rPr lang="pt-BR" dirty="0"/>
              <a:t> </a:t>
            </a:r>
          </a:p>
          <a:p>
            <a:pPr algn="just">
              <a:lnSpc>
                <a:spcPct val="150000"/>
              </a:lnSpc>
            </a:pPr>
            <a:r>
              <a:rPr lang="pt-BR" i="1" dirty="0"/>
              <a:t>“A fiscalização técnica recai diretamente sobre o objeto do contrato, pode-se falar em atividade-fim do contrato</a:t>
            </a:r>
            <a:r>
              <a:rPr lang="pt-BR" dirty="0"/>
              <a:t>.” (</a:t>
            </a:r>
            <a:r>
              <a:rPr lang="pt-BR" dirty="0" err="1"/>
              <a:t>Niebuhr</a:t>
            </a:r>
            <a:r>
              <a:rPr lang="pt-BR" dirty="0"/>
              <a:t>, Joel de Menezes. Licitação Pública e Contrato Administrativo. 8. Ed. Belo Horizonte: Fórum: 2025, p. 1130). </a:t>
            </a:r>
          </a:p>
          <a:p>
            <a:pPr>
              <a:lnSpc>
                <a:spcPct val="150000"/>
              </a:lnSpc>
            </a:pPr>
            <a:r>
              <a:rPr lang="pt-BR" dirty="0"/>
              <a:t> </a:t>
            </a:r>
          </a:p>
          <a:p>
            <a:r>
              <a:rPr lang="pt-BR" i="1" dirty="0"/>
              <a:t> </a:t>
            </a:r>
            <a:endParaRPr lang="pt-BR" dirty="0"/>
          </a:p>
          <a:p>
            <a:r>
              <a:rPr lang="pt-BR" dirty="0"/>
              <a:t> </a:t>
            </a:r>
          </a:p>
          <a:p>
            <a:r>
              <a:rPr lang="pt-BR" b="1" dirty="0"/>
              <a:t> </a:t>
            </a:r>
            <a:endParaRPr lang="pt-BR" dirty="0"/>
          </a:p>
          <a:p>
            <a:pPr marL="361950"/>
            <a:endParaRPr lang="pt-BR" dirty="0"/>
          </a:p>
        </p:txBody>
      </p:sp>
    </p:spTree>
    <p:extLst>
      <p:ext uri="{BB962C8B-B14F-4D97-AF65-F5344CB8AC3E}">
        <p14:creationId xmlns:p14="http://schemas.microsoft.com/office/powerpoint/2010/main" val="21824883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A7AC4CFC-43BC-F377-4D41-DD7AD8005598}"/>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5321FD4E-CF0B-797E-8B48-52C2A151C22F}"/>
              </a:ext>
            </a:extLst>
          </p:cNvPr>
          <p:cNvPicPr preferRelativeResize="0"/>
          <p:nvPr/>
        </p:nvPicPr>
        <p:blipFill>
          <a:blip r:embed="rId3">
            <a:alphaModFix/>
          </a:blip>
          <a:stretch>
            <a:fillRect/>
          </a:stretch>
        </p:blipFill>
        <p:spPr>
          <a:xfrm>
            <a:off x="0" y="0"/>
            <a:ext cx="9143990" cy="5143500"/>
          </a:xfrm>
          <a:prstGeom prst="rect">
            <a:avLst/>
          </a:prstGeom>
          <a:noFill/>
          <a:ln>
            <a:noFill/>
          </a:ln>
        </p:spPr>
      </p:pic>
      <p:sp>
        <p:nvSpPr>
          <p:cNvPr id="61" name="Google Shape;61;p14">
            <a:extLst>
              <a:ext uri="{FF2B5EF4-FFF2-40B4-BE49-F238E27FC236}">
                <a16:creationId xmlns:a16="http://schemas.microsoft.com/office/drawing/2014/main" id="{8AE86304-BDA9-EC6D-5C00-63FE269A12B3}"/>
              </a:ext>
            </a:extLst>
          </p:cNvPr>
          <p:cNvSpPr txBox="1"/>
          <p:nvPr/>
        </p:nvSpPr>
        <p:spPr>
          <a:xfrm>
            <a:off x="0" y="90311"/>
            <a:ext cx="8721436" cy="4786489"/>
          </a:xfrm>
          <a:prstGeom prst="rect">
            <a:avLst/>
          </a:prstGeom>
          <a:noFill/>
          <a:ln>
            <a:noFill/>
          </a:ln>
        </p:spPr>
        <p:txBody>
          <a:bodyPr spcFirstLastPara="1" wrap="square" lIns="91425" tIns="91425" rIns="91425" bIns="91425" anchor="t" anchorCtr="0">
            <a:noAutofit/>
          </a:bodyPr>
          <a:lstStyle/>
          <a:p>
            <a:pPr algn="ctr">
              <a:lnSpc>
                <a:spcPct val="150000"/>
              </a:lnSpc>
            </a:pPr>
            <a:endParaRPr lang="pt-BR" b="1" dirty="0">
              <a:solidFill>
                <a:srgbClr val="00B0F0"/>
              </a:solidFill>
            </a:endParaRPr>
          </a:p>
          <a:p>
            <a:pPr algn="ctr">
              <a:lnSpc>
                <a:spcPct val="150000"/>
              </a:lnSpc>
            </a:pPr>
            <a:r>
              <a:rPr lang="pt-BR" b="1" dirty="0">
                <a:solidFill>
                  <a:srgbClr val="002060"/>
                </a:solidFill>
              </a:rPr>
              <a:t>Fiscalização técnica</a:t>
            </a:r>
            <a:endParaRPr lang="pt-BR" dirty="0">
              <a:solidFill>
                <a:srgbClr val="002060"/>
              </a:solidFill>
            </a:endParaRPr>
          </a:p>
          <a:p>
            <a:pPr>
              <a:lnSpc>
                <a:spcPct val="150000"/>
              </a:lnSpc>
            </a:pPr>
            <a:r>
              <a:rPr lang="pt-BR" b="1" dirty="0"/>
              <a:t> </a:t>
            </a:r>
            <a:endParaRPr lang="pt-BR" dirty="0"/>
          </a:p>
          <a:p>
            <a:pPr indent="361950">
              <a:lnSpc>
                <a:spcPct val="150000"/>
              </a:lnSpc>
            </a:pPr>
            <a:r>
              <a:rPr lang="pt-BR" dirty="0"/>
              <a:t>Deve haver </a:t>
            </a:r>
            <a:r>
              <a:rPr lang="pt-BR" b="1" dirty="0">
                <a:solidFill>
                  <a:srgbClr val="00B0F0"/>
                </a:solidFill>
              </a:rPr>
              <a:t>redimensionamento</a:t>
            </a:r>
            <a:r>
              <a:rPr lang="pt-BR" dirty="0"/>
              <a:t> do pagamento, com base nos indicadores estabelecidos sempre que:</a:t>
            </a:r>
          </a:p>
          <a:p>
            <a:pPr algn="just">
              <a:lnSpc>
                <a:spcPct val="150000"/>
              </a:lnSpc>
            </a:pPr>
            <a:r>
              <a:rPr lang="pt-BR" dirty="0"/>
              <a:t> </a:t>
            </a:r>
          </a:p>
          <a:p>
            <a:pPr marL="722313" algn="just">
              <a:lnSpc>
                <a:spcPct val="150000"/>
              </a:lnSpc>
            </a:pPr>
            <a:r>
              <a:rPr lang="pt-BR" dirty="0"/>
              <a:t>a) deixar de executar, ou não executar com a quantidade e qualidade mínima exigida os bens e os serviços contratados; </a:t>
            </a:r>
          </a:p>
          <a:p>
            <a:pPr marL="722313" algn="just">
              <a:lnSpc>
                <a:spcPct val="150000"/>
              </a:lnSpc>
            </a:pPr>
            <a:r>
              <a:rPr lang="pt-BR" dirty="0"/>
              <a:t>b) deixar de utilizar materiais e recursos humanos exigidos para a execução do serviço, ou utilizá-los com qualidade ou quantidade inferior à demandada, ou </a:t>
            </a:r>
          </a:p>
          <a:p>
            <a:pPr marL="722313" algn="just">
              <a:lnSpc>
                <a:spcPct val="150000"/>
              </a:lnSpc>
            </a:pPr>
            <a:r>
              <a:rPr lang="pt-BR" dirty="0"/>
              <a:t>c) deixar de produzir os resultados pactuados para a contratação. </a:t>
            </a:r>
          </a:p>
          <a:p>
            <a:pPr marL="801688" indent="-79375" algn="just">
              <a:lnSpc>
                <a:spcPct val="150000"/>
              </a:lnSpc>
            </a:pPr>
            <a:r>
              <a:rPr lang="pt-BR" dirty="0"/>
              <a:t> </a:t>
            </a:r>
          </a:p>
          <a:p>
            <a:pPr marL="722313" algn="just"/>
            <a:r>
              <a:rPr lang="pt-BR" dirty="0"/>
              <a:t>(Fonte: Manual Operacional de Gestão e Fiscalização Contratual, Ministério da Gestão e da Inovação em Serviços Públicos – MGI, 2025). </a:t>
            </a:r>
          </a:p>
          <a:p>
            <a:pPr marL="801688" indent="-79375" algn="just">
              <a:lnSpc>
                <a:spcPct val="150000"/>
              </a:lnSpc>
            </a:pPr>
            <a:r>
              <a:rPr lang="pt-BR" b="1" dirty="0"/>
              <a:t> </a:t>
            </a:r>
            <a:endParaRPr lang="pt-BR" dirty="0"/>
          </a:p>
          <a:p>
            <a:pPr>
              <a:lnSpc>
                <a:spcPct val="150000"/>
              </a:lnSpc>
            </a:pPr>
            <a:r>
              <a:rPr lang="pt-BR" dirty="0"/>
              <a:t> </a:t>
            </a:r>
          </a:p>
          <a:p>
            <a:r>
              <a:rPr lang="pt-BR" i="1" dirty="0"/>
              <a:t> </a:t>
            </a:r>
            <a:endParaRPr lang="pt-BR" dirty="0"/>
          </a:p>
          <a:p>
            <a:r>
              <a:rPr lang="pt-BR" dirty="0"/>
              <a:t> </a:t>
            </a:r>
          </a:p>
          <a:p>
            <a:r>
              <a:rPr lang="pt-BR" b="1" dirty="0"/>
              <a:t> </a:t>
            </a:r>
            <a:endParaRPr lang="pt-BR" dirty="0"/>
          </a:p>
          <a:p>
            <a:pPr marL="361950"/>
            <a:endParaRPr lang="pt-BR" dirty="0"/>
          </a:p>
        </p:txBody>
      </p:sp>
    </p:spTree>
    <p:extLst>
      <p:ext uri="{BB962C8B-B14F-4D97-AF65-F5344CB8AC3E}">
        <p14:creationId xmlns:p14="http://schemas.microsoft.com/office/powerpoint/2010/main" val="643163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CBE2365C-8CCD-A0FB-B267-8DCBB832E44C}"/>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03052271-CEF9-DC49-5AE1-5CE9538A2427}"/>
              </a:ext>
            </a:extLst>
          </p:cNvPr>
          <p:cNvPicPr preferRelativeResize="0"/>
          <p:nvPr/>
        </p:nvPicPr>
        <p:blipFill>
          <a:blip r:embed="rId3">
            <a:alphaModFix/>
          </a:blip>
          <a:stretch>
            <a:fillRect/>
          </a:stretch>
        </p:blipFill>
        <p:spPr>
          <a:xfrm>
            <a:off x="0" y="0"/>
            <a:ext cx="9143990" cy="5143500"/>
          </a:xfrm>
          <a:prstGeom prst="rect">
            <a:avLst/>
          </a:prstGeom>
          <a:noFill/>
          <a:ln>
            <a:noFill/>
          </a:ln>
        </p:spPr>
      </p:pic>
      <p:sp>
        <p:nvSpPr>
          <p:cNvPr id="61" name="Google Shape;61;p14">
            <a:extLst>
              <a:ext uri="{FF2B5EF4-FFF2-40B4-BE49-F238E27FC236}">
                <a16:creationId xmlns:a16="http://schemas.microsoft.com/office/drawing/2014/main" id="{C2B543DB-1252-0E5D-8AFC-117A9CE5A152}"/>
              </a:ext>
            </a:extLst>
          </p:cNvPr>
          <p:cNvSpPr txBox="1"/>
          <p:nvPr/>
        </p:nvSpPr>
        <p:spPr>
          <a:xfrm>
            <a:off x="0" y="90311"/>
            <a:ext cx="8721436" cy="4786489"/>
          </a:xfrm>
          <a:prstGeom prst="rect">
            <a:avLst/>
          </a:prstGeom>
          <a:noFill/>
          <a:ln>
            <a:noFill/>
          </a:ln>
        </p:spPr>
        <p:txBody>
          <a:bodyPr spcFirstLastPara="1" wrap="square" lIns="91425" tIns="91425" rIns="91425" bIns="91425" anchor="t" anchorCtr="0">
            <a:noAutofit/>
          </a:bodyPr>
          <a:lstStyle/>
          <a:p>
            <a:pPr algn="ctr">
              <a:lnSpc>
                <a:spcPct val="150000"/>
              </a:lnSpc>
            </a:pPr>
            <a:r>
              <a:rPr lang="pt-BR" sz="1300" b="1" dirty="0">
                <a:solidFill>
                  <a:srgbClr val="00B0F0"/>
                </a:solidFill>
              </a:rPr>
              <a:t>Fiscalização técnica</a:t>
            </a:r>
            <a:endParaRPr lang="pt-BR" sz="1300" dirty="0">
              <a:solidFill>
                <a:srgbClr val="00B0F0"/>
              </a:solidFill>
            </a:endParaRPr>
          </a:p>
          <a:p>
            <a:pPr algn="ctr"/>
            <a:r>
              <a:rPr lang="pt-BR" sz="1300" dirty="0">
                <a:solidFill>
                  <a:srgbClr val="00B0F0"/>
                </a:solidFill>
              </a:rPr>
              <a:t>(Rol exemplificativo com base no art. 22 do Decreto Federal)</a:t>
            </a:r>
          </a:p>
          <a:p>
            <a:pPr marL="801688" indent="-79375" algn="just">
              <a:lnSpc>
                <a:spcPct val="150000"/>
              </a:lnSpc>
            </a:pPr>
            <a:r>
              <a:rPr lang="pt-BR" b="1" dirty="0"/>
              <a:t> </a:t>
            </a:r>
            <a:endParaRPr lang="pt-BR" dirty="0"/>
          </a:p>
          <a:p>
            <a:pPr>
              <a:lnSpc>
                <a:spcPct val="150000"/>
              </a:lnSpc>
            </a:pPr>
            <a:r>
              <a:rPr lang="pt-BR" dirty="0"/>
              <a:t> </a:t>
            </a:r>
          </a:p>
          <a:p>
            <a:r>
              <a:rPr lang="pt-BR" i="1" dirty="0"/>
              <a:t> </a:t>
            </a:r>
            <a:endParaRPr lang="pt-BR" dirty="0"/>
          </a:p>
          <a:p>
            <a:r>
              <a:rPr lang="pt-BR" dirty="0"/>
              <a:t> </a:t>
            </a:r>
          </a:p>
          <a:p>
            <a:r>
              <a:rPr lang="pt-BR" b="1" dirty="0"/>
              <a:t> </a:t>
            </a:r>
            <a:endParaRPr lang="pt-BR" dirty="0"/>
          </a:p>
          <a:p>
            <a:pPr marL="361950"/>
            <a:endParaRPr lang="pt-BR" dirty="0"/>
          </a:p>
        </p:txBody>
      </p:sp>
      <p:pic>
        <p:nvPicPr>
          <p:cNvPr id="3" name="Imagem 2">
            <a:extLst>
              <a:ext uri="{FF2B5EF4-FFF2-40B4-BE49-F238E27FC236}">
                <a16:creationId xmlns:a16="http://schemas.microsoft.com/office/drawing/2014/main" id="{2D5DA095-38E4-CFDC-103C-E3D3BE1D7171}"/>
              </a:ext>
            </a:extLst>
          </p:cNvPr>
          <p:cNvPicPr>
            <a:picLocks noChangeAspect="1"/>
          </p:cNvPicPr>
          <p:nvPr/>
        </p:nvPicPr>
        <p:blipFill>
          <a:blip r:embed="rId4"/>
          <a:stretch>
            <a:fillRect/>
          </a:stretch>
        </p:blipFill>
        <p:spPr>
          <a:xfrm>
            <a:off x="1444978" y="760254"/>
            <a:ext cx="7276458" cy="3834323"/>
          </a:xfrm>
          <a:prstGeom prst="rect">
            <a:avLst/>
          </a:prstGeom>
        </p:spPr>
      </p:pic>
    </p:spTree>
    <p:extLst>
      <p:ext uri="{BB962C8B-B14F-4D97-AF65-F5344CB8AC3E}">
        <p14:creationId xmlns:p14="http://schemas.microsoft.com/office/powerpoint/2010/main" val="361012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B47A6871-15FF-FF34-21FF-E1DA48E334AC}"/>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7F18BD09-420C-FE11-7939-49222167AE59}"/>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31B35691-210E-45B4-882B-ADD30627C7EB}"/>
              </a:ext>
            </a:extLst>
          </p:cNvPr>
          <p:cNvSpPr txBox="1"/>
          <p:nvPr/>
        </p:nvSpPr>
        <p:spPr>
          <a:xfrm>
            <a:off x="293511" y="-22578"/>
            <a:ext cx="8721436" cy="4786489"/>
          </a:xfrm>
          <a:prstGeom prst="rect">
            <a:avLst/>
          </a:prstGeom>
          <a:noFill/>
          <a:ln>
            <a:noFill/>
          </a:ln>
        </p:spPr>
        <p:txBody>
          <a:bodyPr spcFirstLastPara="1" wrap="square" lIns="91425" tIns="91425" rIns="91425" bIns="91425" anchor="t" anchorCtr="0">
            <a:noAutofit/>
          </a:bodyPr>
          <a:lstStyle/>
          <a:p>
            <a:pPr algn="ctr">
              <a:lnSpc>
                <a:spcPct val="150000"/>
              </a:lnSpc>
            </a:pPr>
            <a:r>
              <a:rPr lang="pt-BR" b="1" dirty="0">
                <a:solidFill>
                  <a:srgbClr val="00B0F0"/>
                </a:solidFill>
              </a:rPr>
              <a:t>Fiscalização técnica</a:t>
            </a:r>
            <a:endParaRPr lang="pt-BR" dirty="0">
              <a:solidFill>
                <a:srgbClr val="00B0F0"/>
              </a:solidFill>
            </a:endParaRPr>
          </a:p>
          <a:p>
            <a:pPr algn="ctr"/>
            <a:r>
              <a:rPr lang="pt-BR" dirty="0">
                <a:solidFill>
                  <a:srgbClr val="00B0F0"/>
                </a:solidFill>
              </a:rPr>
              <a:t>(Rol exemplificativo com base no art. 22 do Decreto Federal)</a:t>
            </a:r>
          </a:p>
          <a:p>
            <a:pPr marL="801688" indent="-79375" algn="just">
              <a:lnSpc>
                <a:spcPct val="150000"/>
              </a:lnSpc>
            </a:pPr>
            <a:r>
              <a:rPr lang="pt-BR" b="1" dirty="0"/>
              <a:t> </a:t>
            </a:r>
            <a:endParaRPr lang="pt-BR" dirty="0"/>
          </a:p>
          <a:p>
            <a:pPr>
              <a:lnSpc>
                <a:spcPct val="150000"/>
              </a:lnSpc>
            </a:pPr>
            <a:r>
              <a:rPr lang="pt-BR" dirty="0"/>
              <a:t> </a:t>
            </a:r>
          </a:p>
          <a:p>
            <a:r>
              <a:rPr lang="pt-BR" i="1" dirty="0"/>
              <a:t> </a:t>
            </a:r>
            <a:endParaRPr lang="pt-BR" dirty="0"/>
          </a:p>
          <a:p>
            <a:r>
              <a:rPr lang="pt-BR" dirty="0"/>
              <a:t> </a:t>
            </a:r>
          </a:p>
          <a:p>
            <a:r>
              <a:rPr lang="pt-BR" b="1" dirty="0"/>
              <a:t> </a:t>
            </a:r>
            <a:endParaRPr lang="pt-BR" dirty="0"/>
          </a:p>
          <a:p>
            <a:pPr marL="361950"/>
            <a:endParaRPr lang="pt-BR" dirty="0"/>
          </a:p>
        </p:txBody>
      </p:sp>
      <p:pic>
        <p:nvPicPr>
          <p:cNvPr id="4" name="Imagem 3">
            <a:extLst>
              <a:ext uri="{FF2B5EF4-FFF2-40B4-BE49-F238E27FC236}">
                <a16:creationId xmlns:a16="http://schemas.microsoft.com/office/drawing/2014/main" id="{018510F7-AF92-8291-B32A-1D4E6E67C26C}"/>
              </a:ext>
            </a:extLst>
          </p:cNvPr>
          <p:cNvPicPr>
            <a:picLocks noChangeAspect="1"/>
          </p:cNvPicPr>
          <p:nvPr/>
        </p:nvPicPr>
        <p:blipFill>
          <a:blip r:embed="rId4"/>
          <a:stretch>
            <a:fillRect/>
          </a:stretch>
        </p:blipFill>
        <p:spPr>
          <a:xfrm>
            <a:off x="1377244" y="587022"/>
            <a:ext cx="7344192" cy="4176889"/>
          </a:xfrm>
          <a:prstGeom prst="rect">
            <a:avLst/>
          </a:prstGeom>
        </p:spPr>
      </p:pic>
    </p:spTree>
    <p:extLst>
      <p:ext uri="{BB962C8B-B14F-4D97-AF65-F5344CB8AC3E}">
        <p14:creationId xmlns:p14="http://schemas.microsoft.com/office/powerpoint/2010/main" val="19075975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9EA4239B-FF35-95DB-6831-D662FA33EA45}"/>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5B824A7B-8905-6A2F-EA34-C26E6CD3F4CB}"/>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79971E45-FDE5-7C29-2CB7-47CA90301A7B}"/>
              </a:ext>
            </a:extLst>
          </p:cNvPr>
          <p:cNvSpPr txBox="1"/>
          <p:nvPr/>
        </p:nvSpPr>
        <p:spPr>
          <a:xfrm>
            <a:off x="1" y="158045"/>
            <a:ext cx="9144000" cy="4756150"/>
          </a:xfrm>
          <a:prstGeom prst="rect">
            <a:avLst/>
          </a:prstGeom>
          <a:noFill/>
          <a:ln>
            <a:noFill/>
          </a:ln>
        </p:spPr>
        <p:txBody>
          <a:bodyPr spcFirstLastPara="1" wrap="square" lIns="91425" tIns="91425" rIns="91425" bIns="91425" anchor="t" anchorCtr="0">
            <a:noAutofit/>
          </a:bodyPr>
          <a:lstStyle/>
          <a:p>
            <a:pPr algn="ctr"/>
            <a:endParaRPr lang="pt-BR" b="1" dirty="0">
              <a:solidFill>
                <a:srgbClr val="002060"/>
              </a:solidFill>
            </a:endParaRPr>
          </a:p>
          <a:p>
            <a:pPr algn="ctr"/>
            <a:r>
              <a:rPr lang="pt-BR" b="1" dirty="0">
                <a:solidFill>
                  <a:srgbClr val="00B0F0"/>
                </a:solidFill>
              </a:rPr>
              <a:t>Fiscalização técnica</a:t>
            </a:r>
          </a:p>
          <a:p>
            <a:pPr algn="ctr"/>
            <a:endParaRPr lang="pt-BR" b="1" dirty="0">
              <a:solidFill>
                <a:srgbClr val="002060"/>
              </a:solidFill>
            </a:endParaRPr>
          </a:p>
          <a:p>
            <a:pPr algn="ctr"/>
            <a:r>
              <a:rPr lang="pt-BR" b="1" dirty="0">
                <a:solidFill>
                  <a:srgbClr val="002060"/>
                </a:solidFill>
              </a:rPr>
              <a:t>Instrumento de Medição de Resultado – IMR</a:t>
            </a:r>
          </a:p>
          <a:p>
            <a:pPr algn="ctr"/>
            <a:endParaRPr lang="pt-BR" dirty="0"/>
          </a:p>
          <a:p>
            <a:pPr indent="361950" algn="just">
              <a:lnSpc>
                <a:spcPct val="120000"/>
              </a:lnSpc>
            </a:pPr>
            <a:r>
              <a:rPr lang="pt-BR" dirty="0"/>
              <a:t>O </a:t>
            </a:r>
            <a:r>
              <a:rPr lang="pt-BR" b="1" dirty="0">
                <a:solidFill>
                  <a:srgbClr val="00B0F0"/>
                </a:solidFill>
              </a:rPr>
              <a:t>Instrumento de Medição de Resultado (IMR)</a:t>
            </a:r>
            <a:r>
              <a:rPr lang="pt-BR" dirty="0">
                <a:solidFill>
                  <a:srgbClr val="00B0F0"/>
                </a:solidFill>
              </a:rPr>
              <a:t> </a:t>
            </a:r>
            <a:r>
              <a:rPr lang="pt-BR" dirty="0"/>
              <a:t>é o mecanismo que define, em bases compreensíveis, tangíveis, objetivamente observáveis e comprováveis, os níveis esperados de qualidade da prestação do serviço e as respectivas adequações de pagamento. </a:t>
            </a:r>
          </a:p>
          <a:p>
            <a:pPr indent="361950" algn="just">
              <a:lnSpc>
                <a:spcPct val="120000"/>
              </a:lnSpc>
            </a:pPr>
            <a:r>
              <a:rPr lang="pt-BR" dirty="0"/>
              <a:t>Possui a mesma natureza e substitui o Acordo de Nível de Serviço (ANS), sendo que um dos seus principais objetivos é a busca da eficiência com o estabelecimento de procedimentos e condições que permitem e estimulem a melhoria constante dos serviços prestados.</a:t>
            </a:r>
          </a:p>
          <a:p>
            <a:pPr indent="361950" algn="just">
              <a:lnSpc>
                <a:spcPct val="120000"/>
              </a:lnSpc>
            </a:pPr>
            <a:r>
              <a:rPr lang="pt-BR" dirty="0"/>
              <a:t>A sua utilização é apropriada para serviços em que a qualidade é elemento essencial do objeto, sem o qual o serviço, mesmo que prestado na sua totalidade, não se mostra adequado. </a:t>
            </a:r>
            <a:r>
              <a:rPr lang="pt-BR" b="1" dirty="0"/>
              <a:t>Assim, a regra é que quaisquer serviços devem ser prestados na quantidade, tempo e modo previstos no edital, entretanto, há algumas espécies de objeto em que além desses requisitos, a qualidade deve ser aferida para que seja considerada a execução na sua plenitude, não bastando que simplesmente o serviço seja concluído pelo contratado.</a:t>
            </a:r>
            <a:endParaRPr lang="pt-BR" dirty="0"/>
          </a:p>
          <a:p>
            <a:pPr algn="ctr">
              <a:lnSpc>
                <a:spcPct val="120000"/>
              </a:lnSpc>
            </a:pPr>
            <a:endParaRPr lang="pt-BR" b="1" dirty="0">
              <a:solidFill>
                <a:srgbClr val="00B0F0"/>
              </a:solidFill>
            </a:endParaRPr>
          </a:p>
          <a:p>
            <a:pPr algn="ctr">
              <a:lnSpc>
                <a:spcPct val="120000"/>
              </a:lnSpc>
            </a:pPr>
            <a:endParaRPr lang="pt-BR" b="1" dirty="0">
              <a:solidFill>
                <a:srgbClr val="00B0F0"/>
              </a:solidFill>
            </a:endParaRPr>
          </a:p>
          <a:p>
            <a:pPr algn="just"/>
            <a:endParaRPr lang="pt-BR" dirty="0"/>
          </a:p>
          <a:p>
            <a:pPr algn="ctr"/>
            <a:endParaRPr lang="pt-BR" dirty="0">
              <a:solidFill>
                <a:srgbClr val="00B0F0"/>
              </a:solidFill>
            </a:endParaRPr>
          </a:p>
          <a:p>
            <a:pPr algn="ctr"/>
            <a:endParaRPr lang="pt-BR" dirty="0"/>
          </a:p>
        </p:txBody>
      </p:sp>
    </p:spTree>
    <p:extLst>
      <p:ext uri="{BB962C8B-B14F-4D97-AF65-F5344CB8AC3E}">
        <p14:creationId xmlns:p14="http://schemas.microsoft.com/office/powerpoint/2010/main" val="25525694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07F02B97-727B-A313-B8E4-84F8E8F8A97D}"/>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E3E07A03-CA58-0DA8-E478-91F173348136}"/>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9063AE03-366A-BA9D-6BAE-F7072C424785}"/>
              </a:ext>
            </a:extLst>
          </p:cNvPr>
          <p:cNvSpPr txBox="1"/>
          <p:nvPr/>
        </p:nvSpPr>
        <p:spPr>
          <a:xfrm>
            <a:off x="1" y="158045"/>
            <a:ext cx="9144000" cy="4756150"/>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algn="ctr"/>
            <a:r>
              <a:rPr lang="pt-BR" b="1" dirty="0">
                <a:solidFill>
                  <a:srgbClr val="00B0F0"/>
                </a:solidFill>
              </a:rPr>
              <a:t>Instrumento de Medição de Resultado – IMR</a:t>
            </a:r>
          </a:p>
          <a:p>
            <a:pPr algn="ctr"/>
            <a:endParaRPr lang="pt-BR" dirty="0"/>
          </a:p>
          <a:p>
            <a:pPr indent="361950" algn="just">
              <a:lnSpc>
                <a:spcPct val="120000"/>
              </a:lnSpc>
            </a:pPr>
            <a:r>
              <a:rPr lang="pt-BR" dirty="0"/>
              <a:t>Para tanto, é imprescindível que a natureza dos serviços a serem contratados possibilite a aferição da qualidade em que será prestado, cuja escolha de atividades (preferencialmente mais relevantes) e indicadores mínimos de desempenho devem ser previamente delineados para que o contratado tenha ciência e cautela na execução, pois a utilização do IMR, ou outro instrumento substituto, permitirá ao gestor glosar o pagamento de serviços não prestados ou prestados em desconformidade com o previsto no edital. (Fonte: </a:t>
            </a:r>
            <a:r>
              <a:rPr lang="pt-BR" u="sng" dirty="0">
                <a:hlinkClick r:id="rId4"/>
              </a:rPr>
              <a:t>Portal de Compras do Governo Federal</a:t>
            </a:r>
            <a:r>
              <a:rPr lang="pt-BR" dirty="0"/>
              <a:t>. </a:t>
            </a:r>
            <a:r>
              <a:rPr lang="pt-BR" u="sng" dirty="0">
                <a:hlinkClick r:id="rId5"/>
              </a:rPr>
              <a:t>https://www.gov.br/compras/</a:t>
            </a:r>
            <a:r>
              <a:rPr lang="pt-BR" u="sng" dirty="0" err="1">
                <a:hlinkClick r:id="rId5"/>
              </a:rPr>
              <a:t>pt-br</a:t>
            </a:r>
            <a:r>
              <a:rPr lang="pt-BR" u="sng" dirty="0">
                <a:hlinkClick r:id="rId5"/>
              </a:rPr>
              <a:t>/acesso-a-</a:t>
            </a:r>
            <a:r>
              <a:rPr lang="pt-BR" u="sng" dirty="0" err="1">
                <a:hlinkClick r:id="rId5"/>
              </a:rPr>
              <a:t>informacao</a:t>
            </a:r>
            <a:r>
              <a:rPr lang="pt-BR" u="sng" dirty="0">
                <a:hlinkClick r:id="rId5"/>
              </a:rPr>
              <a:t>/perguntas-frequentes/instrucao-normativa-de-servicos-in-no-5-de-2017/4-fase-de-gestao-contratual/4-9-o-que-e</a:t>
            </a:r>
            <a:r>
              <a:rPr lang="pt-BR" dirty="0"/>
              <a:t>). </a:t>
            </a:r>
          </a:p>
          <a:p>
            <a:pPr algn="ctr">
              <a:lnSpc>
                <a:spcPct val="120000"/>
              </a:lnSpc>
            </a:pPr>
            <a:endParaRPr lang="pt-BR" b="1" dirty="0">
              <a:solidFill>
                <a:srgbClr val="00B0F0"/>
              </a:solidFill>
            </a:endParaRPr>
          </a:p>
          <a:p>
            <a:pPr algn="ctr">
              <a:lnSpc>
                <a:spcPct val="120000"/>
              </a:lnSpc>
            </a:pPr>
            <a:endParaRPr lang="pt-BR" b="1" dirty="0">
              <a:solidFill>
                <a:srgbClr val="00B0F0"/>
              </a:solidFill>
            </a:endParaRPr>
          </a:p>
          <a:p>
            <a:pPr algn="just"/>
            <a:endParaRPr lang="pt-BR" dirty="0"/>
          </a:p>
          <a:p>
            <a:pPr algn="ctr"/>
            <a:endParaRPr lang="pt-BR" dirty="0">
              <a:solidFill>
                <a:srgbClr val="00B0F0"/>
              </a:solidFill>
            </a:endParaRPr>
          </a:p>
          <a:p>
            <a:pPr algn="ctr"/>
            <a:endParaRPr lang="pt-BR" dirty="0"/>
          </a:p>
        </p:txBody>
      </p:sp>
    </p:spTree>
    <p:extLst>
      <p:ext uri="{BB962C8B-B14F-4D97-AF65-F5344CB8AC3E}">
        <p14:creationId xmlns:p14="http://schemas.microsoft.com/office/powerpoint/2010/main" val="30321846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5CA897BF-705D-2FAA-8549-BAFDEC930F58}"/>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D852F65D-1317-C8B5-1E44-2BAB86C72F64}"/>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6CCCD5B5-8855-3FEC-BC89-9ED402155F72}"/>
              </a:ext>
            </a:extLst>
          </p:cNvPr>
          <p:cNvSpPr txBox="1"/>
          <p:nvPr/>
        </p:nvSpPr>
        <p:spPr>
          <a:xfrm>
            <a:off x="1" y="0"/>
            <a:ext cx="9144000" cy="4914195"/>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algn="ctr"/>
            <a:r>
              <a:rPr lang="pt-BR" b="1" dirty="0">
                <a:solidFill>
                  <a:srgbClr val="00B0F0"/>
                </a:solidFill>
              </a:rPr>
              <a:t>Modelo de IMR (IN nº 05/2017)</a:t>
            </a:r>
            <a:endParaRPr lang="pt-BR" dirty="0">
              <a:solidFill>
                <a:srgbClr val="00B0F0"/>
              </a:solidFill>
            </a:endParaRPr>
          </a:p>
          <a:p>
            <a:endParaRPr lang="pt-BR" dirty="0"/>
          </a:p>
          <a:p>
            <a:r>
              <a:rPr lang="pt-BR" dirty="0"/>
              <a:t>Exemplo de Indicador: </a:t>
            </a:r>
          </a:p>
          <a:p>
            <a:r>
              <a:rPr lang="pt-BR" b="1" dirty="0"/>
              <a:t>Nº 01 Prazo de atendimento de demandas (OS).</a:t>
            </a:r>
          </a:p>
          <a:p>
            <a:endParaRPr lang="pt-BR" b="1" dirty="0"/>
          </a:p>
          <a:p>
            <a:endParaRPr lang="pt-BR" dirty="0"/>
          </a:p>
          <a:p>
            <a:r>
              <a:rPr lang="pt-BR" b="1" dirty="0"/>
              <a:t> </a:t>
            </a:r>
            <a:endParaRPr lang="pt-BR" dirty="0"/>
          </a:p>
          <a:p>
            <a:pPr algn="ctr">
              <a:lnSpc>
                <a:spcPct val="120000"/>
              </a:lnSpc>
            </a:pPr>
            <a:endParaRPr lang="pt-BR" b="1" dirty="0">
              <a:solidFill>
                <a:srgbClr val="00B0F0"/>
              </a:solidFill>
            </a:endParaRPr>
          </a:p>
          <a:p>
            <a:pPr algn="ctr">
              <a:lnSpc>
                <a:spcPct val="120000"/>
              </a:lnSpc>
            </a:pPr>
            <a:endParaRPr lang="pt-BR" b="1" dirty="0">
              <a:solidFill>
                <a:srgbClr val="00B0F0"/>
              </a:solidFill>
            </a:endParaRPr>
          </a:p>
          <a:p>
            <a:pPr algn="just"/>
            <a:endParaRPr lang="pt-BR" dirty="0"/>
          </a:p>
          <a:p>
            <a:pPr algn="ctr"/>
            <a:endParaRPr lang="pt-BR" dirty="0">
              <a:solidFill>
                <a:srgbClr val="00B0F0"/>
              </a:solidFill>
            </a:endParaRPr>
          </a:p>
          <a:p>
            <a:pPr algn="ctr"/>
            <a:endParaRPr lang="pt-BR" dirty="0"/>
          </a:p>
        </p:txBody>
      </p:sp>
      <p:graphicFrame>
        <p:nvGraphicFramePr>
          <p:cNvPr id="2" name="Tabela 1">
            <a:extLst>
              <a:ext uri="{FF2B5EF4-FFF2-40B4-BE49-F238E27FC236}">
                <a16:creationId xmlns:a16="http://schemas.microsoft.com/office/drawing/2014/main" id="{777BF0F9-E7D8-658F-76EE-6EA808003BC9}"/>
              </a:ext>
            </a:extLst>
          </p:cNvPr>
          <p:cNvGraphicFramePr>
            <a:graphicFrameLocks noGrp="1"/>
          </p:cNvGraphicFramePr>
          <p:nvPr/>
        </p:nvGraphicFramePr>
        <p:xfrm>
          <a:off x="406400" y="1230489"/>
          <a:ext cx="8426450" cy="3020362"/>
        </p:xfrm>
        <a:graphic>
          <a:graphicData uri="http://schemas.openxmlformats.org/drawingml/2006/table">
            <a:tbl>
              <a:tblPr firstRow="1" firstCol="1" bandRow="1">
                <a:tableStyleId>{D7AC3CCA-C797-4891-BE02-D94E43425B78}</a:tableStyleId>
              </a:tblPr>
              <a:tblGrid>
                <a:gridCol w="4213225">
                  <a:extLst>
                    <a:ext uri="{9D8B030D-6E8A-4147-A177-3AD203B41FA5}">
                      <a16:colId xmlns:a16="http://schemas.microsoft.com/office/drawing/2014/main" val="3877511862"/>
                    </a:ext>
                  </a:extLst>
                </a:gridCol>
                <a:gridCol w="4213225">
                  <a:extLst>
                    <a:ext uri="{9D8B030D-6E8A-4147-A177-3AD203B41FA5}">
                      <a16:colId xmlns:a16="http://schemas.microsoft.com/office/drawing/2014/main" val="1586465038"/>
                    </a:ext>
                  </a:extLst>
                </a:gridCol>
              </a:tblGrid>
              <a:tr h="204977">
                <a:tc>
                  <a:txBody>
                    <a:bodyPr/>
                    <a:lstStyle/>
                    <a:p>
                      <a:pPr algn="ctr">
                        <a:lnSpc>
                          <a:spcPct val="107000"/>
                        </a:lnSpc>
                        <a:spcAft>
                          <a:spcPts val="800"/>
                        </a:spcAft>
                        <a:buNone/>
                      </a:pPr>
                      <a:r>
                        <a:rPr lang="pt-BR" sz="1100" kern="100" dirty="0">
                          <a:solidFill>
                            <a:schemeClr val="tx1"/>
                          </a:solidFill>
                          <a:effectLst/>
                        </a:rPr>
                        <a:t>Item</a:t>
                      </a:r>
                      <a:endParaRPr lang="pt-BR" sz="11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pt-BR" sz="1100" b="1" kern="100" dirty="0">
                          <a:solidFill>
                            <a:schemeClr val="tx1"/>
                          </a:solidFill>
                          <a:effectLst/>
                        </a:rPr>
                        <a:t>Descrição</a:t>
                      </a:r>
                      <a:endParaRPr lang="pt-BR"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622896619"/>
                  </a:ext>
                </a:extLst>
              </a:tr>
              <a:tr h="204977">
                <a:tc>
                  <a:txBody>
                    <a:bodyPr/>
                    <a:lstStyle/>
                    <a:p>
                      <a:pPr algn="ctr">
                        <a:lnSpc>
                          <a:spcPct val="107000"/>
                        </a:lnSpc>
                        <a:spcAft>
                          <a:spcPts val="800"/>
                        </a:spcAft>
                        <a:buNone/>
                      </a:pPr>
                      <a:r>
                        <a:rPr lang="pt-BR" sz="1100" kern="100" dirty="0">
                          <a:solidFill>
                            <a:schemeClr val="tx1"/>
                          </a:solidFill>
                          <a:effectLst/>
                        </a:rPr>
                        <a:t>Finalidade</a:t>
                      </a:r>
                      <a:endParaRPr lang="pt-BR" sz="11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pt-BR" sz="1100" kern="100">
                          <a:effectLst/>
                        </a:rPr>
                        <a:t>Garantir um atendimento célere às demandas do órgão.</a:t>
                      </a:r>
                      <a:endParaRPr lang="pt-B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78228460"/>
                  </a:ext>
                </a:extLst>
              </a:tr>
              <a:tr h="204977">
                <a:tc>
                  <a:txBody>
                    <a:bodyPr/>
                    <a:lstStyle/>
                    <a:p>
                      <a:pPr algn="ctr">
                        <a:lnSpc>
                          <a:spcPct val="107000"/>
                        </a:lnSpc>
                        <a:spcAft>
                          <a:spcPts val="800"/>
                        </a:spcAft>
                        <a:buNone/>
                      </a:pPr>
                      <a:r>
                        <a:rPr lang="pt-BR" sz="1100" kern="100" dirty="0">
                          <a:solidFill>
                            <a:schemeClr val="tx1"/>
                          </a:solidFill>
                          <a:effectLst/>
                        </a:rPr>
                        <a:t>Meta a cumprir</a:t>
                      </a:r>
                      <a:endParaRPr lang="pt-BR" sz="11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pt-BR" sz="1100" kern="100" dirty="0">
                          <a:effectLst/>
                        </a:rPr>
                        <a:t>24 horas.</a:t>
                      </a: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525978269"/>
                  </a:ext>
                </a:extLst>
              </a:tr>
              <a:tr h="399095">
                <a:tc>
                  <a:txBody>
                    <a:bodyPr/>
                    <a:lstStyle/>
                    <a:p>
                      <a:pPr algn="ctr">
                        <a:lnSpc>
                          <a:spcPct val="107000"/>
                        </a:lnSpc>
                        <a:spcAft>
                          <a:spcPts val="800"/>
                        </a:spcAft>
                        <a:buNone/>
                      </a:pPr>
                      <a:r>
                        <a:rPr lang="pt-BR" sz="1100" kern="100" dirty="0">
                          <a:solidFill>
                            <a:schemeClr val="tx1"/>
                          </a:solidFill>
                          <a:effectLst/>
                        </a:rPr>
                        <a:t>Instrumento de medição</a:t>
                      </a:r>
                      <a:endParaRPr lang="pt-BR" sz="11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pt-BR" sz="1100" kern="100" dirty="0">
                          <a:effectLst/>
                        </a:rPr>
                        <a:t>Sistema informatizado de solicitação de serviços – Ordem de Serviço (OS) eletrônica.</a:t>
                      </a: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414842041"/>
                  </a:ext>
                </a:extLst>
              </a:tr>
              <a:tr h="204977">
                <a:tc>
                  <a:txBody>
                    <a:bodyPr/>
                    <a:lstStyle/>
                    <a:p>
                      <a:pPr algn="ctr">
                        <a:lnSpc>
                          <a:spcPct val="107000"/>
                        </a:lnSpc>
                        <a:spcAft>
                          <a:spcPts val="800"/>
                        </a:spcAft>
                        <a:buNone/>
                      </a:pPr>
                      <a:r>
                        <a:rPr lang="pt-BR" sz="1100" kern="100">
                          <a:solidFill>
                            <a:schemeClr val="tx1"/>
                          </a:solidFill>
                          <a:effectLst/>
                        </a:rPr>
                        <a:t>Forma de acompanhamento</a:t>
                      </a:r>
                      <a:endParaRPr lang="pt-BR" sz="11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pt-BR" sz="1100" kern="100" dirty="0">
                          <a:effectLst/>
                        </a:rPr>
                        <a:t>Pelo sistema.</a:t>
                      </a: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48453456"/>
                  </a:ext>
                </a:extLst>
              </a:tr>
              <a:tr h="204977">
                <a:tc>
                  <a:txBody>
                    <a:bodyPr/>
                    <a:lstStyle/>
                    <a:p>
                      <a:pPr algn="ctr">
                        <a:lnSpc>
                          <a:spcPct val="107000"/>
                        </a:lnSpc>
                        <a:spcAft>
                          <a:spcPts val="800"/>
                        </a:spcAft>
                        <a:buNone/>
                      </a:pPr>
                      <a:r>
                        <a:rPr lang="pt-BR" sz="1100" kern="100" dirty="0">
                          <a:solidFill>
                            <a:schemeClr val="tx1"/>
                          </a:solidFill>
                          <a:effectLst/>
                        </a:rPr>
                        <a:t>Periodicidade (</a:t>
                      </a:r>
                      <a:r>
                        <a:rPr lang="pt-BR" sz="1100" kern="100" dirty="0">
                          <a:solidFill>
                            <a:srgbClr val="FF0000"/>
                          </a:solidFill>
                          <a:effectLst/>
                        </a:rPr>
                        <a:t>da avaliação</a:t>
                      </a:r>
                      <a:r>
                        <a:rPr lang="pt-BR" sz="1100" kern="100" dirty="0">
                          <a:solidFill>
                            <a:schemeClr val="tx1"/>
                          </a:solidFill>
                          <a:effectLst/>
                        </a:rPr>
                        <a:t>)</a:t>
                      </a:r>
                      <a:endParaRPr lang="pt-BR" sz="11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pt-BR" sz="1100" kern="100" dirty="0">
                          <a:effectLst/>
                        </a:rPr>
                        <a:t>Mensal.</a:t>
                      </a: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084503363"/>
                  </a:ext>
                </a:extLst>
              </a:tr>
              <a:tr h="399095">
                <a:tc>
                  <a:txBody>
                    <a:bodyPr/>
                    <a:lstStyle/>
                    <a:p>
                      <a:pPr algn="ctr">
                        <a:lnSpc>
                          <a:spcPct val="107000"/>
                        </a:lnSpc>
                        <a:spcAft>
                          <a:spcPts val="800"/>
                        </a:spcAft>
                        <a:buNone/>
                      </a:pPr>
                      <a:r>
                        <a:rPr lang="pt-BR" sz="1100" kern="100">
                          <a:solidFill>
                            <a:schemeClr val="tx1"/>
                          </a:solidFill>
                          <a:effectLst/>
                        </a:rPr>
                        <a:t>Mecanismo de cálculo</a:t>
                      </a:r>
                      <a:endParaRPr lang="pt-BR" sz="11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pt-BR" sz="1100" kern="100" dirty="0">
                          <a:effectLst/>
                        </a:rPr>
                        <a:t>Cada OS será verificada e valorada individualmente. Nº de horas no atendimento ÷ 24h = X.</a:t>
                      </a: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449978114"/>
                  </a:ext>
                </a:extLst>
              </a:tr>
              <a:tr h="204977">
                <a:tc>
                  <a:txBody>
                    <a:bodyPr/>
                    <a:lstStyle/>
                    <a:p>
                      <a:pPr algn="ctr">
                        <a:lnSpc>
                          <a:spcPct val="107000"/>
                        </a:lnSpc>
                        <a:spcAft>
                          <a:spcPts val="800"/>
                        </a:spcAft>
                        <a:buNone/>
                      </a:pPr>
                      <a:r>
                        <a:rPr lang="pt-BR" sz="1100" kern="100">
                          <a:solidFill>
                            <a:schemeClr val="tx1"/>
                          </a:solidFill>
                          <a:effectLst/>
                        </a:rPr>
                        <a:t>Início de vigência</a:t>
                      </a:r>
                      <a:endParaRPr lang="pt-BR" sz="11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pt-BR" sz="1100" kern="100" dirty="0">
                          <a:effectLst/>
                        </a:rPr>
                        <a:t>Data da assinatura do contrato.</a:t>
                      </a: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657197425"/>
                  </a:ext>
                </a:extLst>
              </a:tr>
              <a:tr h="593215">
                <a:tc>
                  <a:txBody>
                    <a:bodyPr/>
                    <a:lstStyle/>
                    <a:p>
                      <a:pPr algn="ctr">
                        <a:lnSpc>
                          <a:spcPct val="107000"/>
                        </a:lnSpc>
                        <a:spcAft>
                          <a:spcPts val="800"/>
                        </a:spcAft>
                        <a:buNone/>
                      </a:pPr>
                      <a:r>
                        <a:rPr lang="pt-BR" sz="1100" kern="100" dirty="0">
                          <a:solidFill>
                            <a:schemeClr val="tx1"/>
                          </a:solidFill>
                          <a:effectLst/>
                        </a:rPr>
                        <a:t>Faixas de ajuste no pagamento</a:t>
                      </a:r>
                      <a:endParaRPr lang="pt-BR" sz="11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pt-BR" sz="1100" kern="100" dirty="0">
                          <a:effectLst/>
                        </a:rPr>
                        <a:t>X até 1: 100% do valor da OS.</a:t>
                      </a:r>
                      <a:br>
                        <a:rPr lang="pt-BR" sz="1100" kern="100" dirty="0">
                          <a:effectLst/>
                        </a:rPr>
                      </a:br>
                      <a:r>
                        <a:rPr lang="pt-BR" sz="1100" kern="100" dirty="0">
                          <a:effectLst/>
                        </a:rPr>
                        <a:t>De 1 a 1,5: 90% do valor da OS.</a:t>
                      </a:r>
                      <a:br>
                        <a:rPr lang="pt-BR" sz="1100" kern="100" dirty="0">
                          <a:effectLst/>
                        </a:rPr>
                      </a:br>
                      <a:r>
                        <a:rPr lang="pt-BR" sz="1100" kern="100" dirty="0">
                          <a:effectLst/>
                        </a:rPr>
                        <a:t>De 1,5 a 2: 80% do valor da OS.</a:t>
                      </a: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606443586"/>
                  </a:ext>
                </a:extLst>
              </a:tr>
              <a:tr h="399095">
                <a:tc>
                  <a:txBody>
                    <a:bodyPr/>
                    <a:lstStyle/>
                    <a:p>
                      <a:pPr algn="ctr">
                        <a:lnSpc>
                          <a:spcPct val="107000"/>
                        </a:lnSpc>
                        <a:spcAft>
                          <a:spcPts val="800"/>
                        </a:spcAft>
                        <a:buNone/>
                      </a:pPr>
                      <a:r>
                        <a:rPr lang="pt-BR" sz="1100" kern="100" dirty="0">
                          <a:solidFill>
                            <a:schemeClr val="tx1"/>
                          </a:solidFill>
                          <a:effectLst/>
                        </a:rPr>
                        <a:t>Sanções</a:t>
                      </a:r>
                      <a:endParaRPr lang="pt-BR" sz="11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pt-BR" sz="1100" kern="100" dirty="0">
                          <a:effectLst/>
                        </a:rPr>
                        <a:t>20% das OS acima de 2: multa de XX.</a:t>
                      </a:r>
                      <a:br>
                        <a:rPr lang="pt-BR" sz="1100" kern="100" dirty="0">
                          <a:effectLst/>
                        </a:rPr>
                      </a:br>
                      <a:r>
                        <a:rPr lang="pt-BR" sz="1100" kern="100" dirty="0">
                          <a:effectLst/>
                        </a:rPr>
                        <a:t>30% das OS acima de 2: multa de XX + rescisão contratual.</a:t>
                      </a: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500121420"/>
                  </a:ext>
                </a:extLst>
              </a:tr>
            </a:tbl>
          </a:graphicData>
        </a:graphic>
      </p:graphicFrame>
    </p:spTree>
    <p:extLst>
      <p:ext uri="{BB962C8B-B14F-4D97-AF65-F5344CB8AC3E}">
        <p14:creationId xmlns:p14="http://schemas.microsoft.com/office/powerpoint/2010/main" val="3784283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B8A7991B-BFA7-4457-C578-E7A4CBF19113}"/>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34085B9A-6FB6-28F4-83B8-9761D0EB6592}"/>
              </a:ext>
            </a:extLst>
          </p:cNvPr>
          <p:cNvPicPr preferRelativeResize="0"/>
          <p:nvPr/>
        </p:nvPicPr>
        <p:blipFill>
          <a:blip r:embed="rId3">
            <a:alphaModFix/>
          </a:blip>
          <a:stretch>
            <a:fillRect/>
          </a:stretch>
        </p:blipFill>
        <p:spPr>
          <a:xfrm>
            <a:off x="0" y="0"/>
            <a:ext cx="9143990" cy="5143500"/>
          </a:xfrm>
          <a:prstGeom prst="rect">
            <a:avLst/>
          </a:prstGeom>
          <a:noFill/>
          <a:ln>
            <a:noFill/>
          </a:ln>
        </p:spPr>
      </p:pic>
      <p:sp>
        <p:nvSpPr>
          <p:cNvPr id="61" name="Google Shape;61;p14">
            <a:extLst>
              <a:ext uri="{FF2B5EF4-FFF2-40B4-BE49-F238E27FC236}">
                <a16:creationId xmlns:a16="http://schemas.microsoft.com/office/drawing/2014/main" id="{EA78D5E4-4035-C995-B0A4-DC448F520CBB}"/>
              </a:ext>
            </a:extLst>
          </p:cNvPr>
          <p:cNvSpPr txBox="1"/>
          <p:nvPr/>
        </p:nvSpPr>
        <p:spPr>
          <a:xfrm>
            <a:off x="367146" y="193964"/>
            <a:ext cx="8354290" cy="1794163"/>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500" dirty="0">
              <a:solidFill>
                <a:schemeClr val="dk2"/>
              </a:solidFill>
            </a:endParaRPr>
          </a:p>
        </p:txBody>
      </p:sp>
      <p:sp>
        <p:nvSpPr>
          <p:cNvPr id="6" name="CaixaDeTexto 5">
            <a:extLst>
              <a:ext uri="{FF2B5EF4-FFF2-40B4-BE49-F238E27FC236}">
                <a16:creationId xmlns:a16="http://schemas.microsoft.com/office/drawing/2014/main" id="{A8ABDAAF-E338-D999-3619-46794846B470}"/>
              </a:ext>
            </a:extLst>
          </p:cNvPr>
          <p:cNvSpPr txBox="1"/>
          <p:nvPr/>
        </p:nvSpPr>
        <p:spPr>
          <a:xfrm>
            <a:off x="471055" y="464126"/>
            <a:ext cx="8137536" cy="3018775"/>
          </a:xfrm>
          <a:prstGeom prst="rect">
            <a:avLst/>
          </a:prstGeom>
          <a:noFill/>
        </p:spPr>
        <p:txBody>
          <a:bodyPr wrap="square">
            <a:spAutoFit/>
          </a:bodyPr>
          <a:lstStyle/>
          <a:p>
            <a:pPr>
              <a:spcBef>
                <a:spcPts val="1100"/>
              </a:spcBef>
            </a:pPr>
            <a:r>
              <a:rPr lang="pt-BR" sz="1400" b="1" dirty="0">
                <a:solidFill>
                  <a:srgbClr val="002060"/>
                </a:solidFill>
                <a:highlight>
                  <a:srgbClr val="FFFFFF"/>
                </a:highlight>
              </a:rPr>
              <a:t>Formação Acadêmica</a:t>
            </a:r>
          </a:p>
          <a:p>
            <a:pPr>
              <a:spcBef>
                <a:spcPts val="1100"/>
              </a:spcBef>
            </a:pPr>
            <a:r>
              <a:rPr lang="pt-BR" sz="1400" b="1" dirty="0">
                <a:solidFill>
                  <a:srgbClr val="002060"/>
                </a:solidFill>
                <a:highlight>
                  <a:srgbClr val="FFFFFF"/>
                </a:highlight>
              </a:rPr>
              <a:t>Mestre </a:t>
            </a:r>
            <a:r>
              <a:rPr lang="pt-BR" sz="1400" dirty="0">
                <a:solidFill>
                  <a:srgbClr val="002060"/>
                </a:solidFill>
                <a:highlight>
                  <a:srgbClr val="FFFFFF"/>
                </a:highlight>
              </a:rPr>
              <a:t>em Planejamento e Governança Pública (UTFPR, 2020).</a:t>
            </a:r>
          </a:p>
          <a:p>
            <a:pPr>
              <a:spcBef>
                <a:spcPts val="1100"/>
              </a:spcBef>
            </a:pPr>
            <a:r>
              <a:rPr lang="pt-BR" sz="1400" b="1" dirty="0">
                <a:solidFill>
                  <a:srgbClr val="002060"/>
                </a:solidFill>
                <a:highlight>
                  <a:srgbClr val="FFFFFF"/>
                </a:highlight>
              </a:rPr>
              <a:t>Pós-Graduada</a:t>
            </a:r>
            <a:r>
              <a:rPr lang="pt-BR" sz="1400" dirty="0">
                <a:solidFill>
                  <a:srgbClr val="002060"/>
                </a:solidFill>
                <a:highlight>
                  <a:srgbClr val="FFFFFF"/>
                </a:highlight>
              </a:rPr>
              <a:t> em Direito Tributário (</a:t>
            </a:r>
            <a:r>
              <a:rPr lang="pt-BR" sz="1400" dirty="0" err="1">
                <a:solidFill>
                  <a:srgbClr val="002060"/>
                </a:solidFill>
                <a:highlight>
                  <a:srgbClr val="FFFFFF"/>
                </a:highlight>
              </a:rPr>
              <a:t>Uniderp</a:t>
            </a:r>
            <a:r>
              <a:rPr lang="pt-BR" sz="1400" dirty="0">
                <a:solidFill>
                  <a:srgbClr val="002060"/>
                </a:solidFill>
                <a:highlight>
                  <a:srgbClr val="FFFFFF"/>
                </a:highlight>
              </a:rPr>
              <a:t>/</a:t>
            </a:r>
            <a:r>
              <a:rPr lang="pt-BR" sz="1400" dirty="0" err="1">
                <a:solidFill>
                  <a:srgbClr val="002060"/>
                </a:solidFill>
                <a:highlight>
                  <a:srgbClr val="FFFFFF"/>
                </a:highlight>
              </a:rPr>
              <a:t>Anhaguera</a:t>
            </a:r>
            <a:r>
              <a:rPr lang="pt-BR" sz="1400" dirty="0">
                <a:solidFill>
                  <a:srgbClr val="002060"/>
                </a:solidFill>
                <a:highlight>
                  <a:srgbClr val="FFFFFF"/>
                </a:highlight>
              </a:rPr>
              <a:t>, 2012) e Pós-Graduada em Direito Constitucional pela (UNISUL, 2009). </a:t>
            </a:r>
          </a:p>
          <a:p>
            <a:pPr>
              <a:spcBef>
                <a:spcPts val="1100"/>
              </a:spcBef>
            </a:pPr>
            <a:endParaRPr lang="pt-BR" dirty="0">
              <a:solidFill>
                <a:srgbClr val="002060"/>
              </a:solidFill>
              <a:highlight>
                <a:srgbClr val="FFFFFF"/>
              </a:highlight>
            </a:endParaRPr>
          </a:p>
          <a:p>
            <a:pPr algn="ctr">
              <a:spcBef>
                <a:spcPts val="1100"/>
              </a:spcBef>
            </a:pPr>
            <a:r>
              <a:rPr lang="pt-BR" sz="1400" b="1" dirty="0">
                <a:solidFill>
                  <a:srgbClr val="002060"/>
                </a:solidFill>
                <a:highlight>
                  <a:srgbClr val="FFFFFF"/>
                </a:highlight>
              </a:rPr>
              <a:t> @gabrielaliraborges</a:t>
            </a:r>
          </a:p>
          <a:p>
            <a:pPr algn="ctr">
              <a:spcBef>
                <a:spcPts val="1100"/>
              </a:spcBef>
            </a:pPr>
            <a:endParaRPr lang="pt-BR" b="1" dirty="0">
              <a:solidFill>
                <a:srgbClr val="002060"/>
              </a:solidFill>
              <a:highlight>
                <a:srgbClr val="FFFFFF"/>
              </a:highlight>
            </a:endParaRPr>
          </a:p>
          <a:p>
            <a:pPr algn="r">
              <a:spcBef>
                <a:spcPts val="1100"/>
              </a:spcBef>
            </a:pPr>
            <a:r>
              <a:rPr lang="pt-BR" dirty="0">
                <a:highlight>
                  <a:srgbClr val="FFFFFF"/>
                </a:highlight>
                <a:hlinkClick r:id="rId4"/>
              </a:rPr>
              <a:t>www.linkedin.com/in/gabriela-lira-borges-advogado-professor-licitação-administrativo</a:t>
            </a:r>
            <a:endParaRPr lang="pt-BR" dirty="0">
              <a:highlight>
                <a:srgbClr val="FFFFFF"/>
              </a:highlight>
            </a:endParaRPr>
          </a:p>
          <a:p>
            <a:pPr algn="ctr">
              <a:spcBef>
                <a:spcPts val="1100"/>
              </a:spcBef>
            </a:pPr>
            <a:endParaRPr lang="pt-BR" sz="1400" b="1" dirty="0">
              <a:solidFill>
                <a:srgbClr val="002060"/>
              </a:solidFill>
              <a:highlight>
                <a:srgbClr val="FFFFFF"/>
              </a:highlight>
            </a:endParaRPr>
          </a:p>
        </p:txBody>
      </p:sp>
      <p:pic>
        <p:nvPicPr>
          <p:cNvPr id="7" name="Picture 6" descr="Logotipo Instagram pequeno PNG transparente - StickPNG">
            <a:extLst>
              <a:ext uri="{FF2B5EF4-FFF2-40B4-BE49-F238E27FC236}">
                <a16:creationId xmlns:a16="http://schemas.microsoft.com/office/drawing/2014/main" id="{3570549B-694C-87F2-3D34-9073F3E33C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81505" y="1828001"/>
            <a:ext cx="1589950" cy="860575"/>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m 8">
            <a:extLst>
              <a:ext uri="{FF2B5EF4-FFF2-40B4-BE49-F238E27FC236}">
                <a16:creationId xmlns:a16="http://schemas.microsoft.com/office/drawing/2014/main" id="{12280BD8-CB67-F59D-C7A0-519A88DDBC35}"/>
              </a:ext>
            </a:extLst>
          </p:cNvPr>
          <p:cNvPicPr>
            <a:picLocks noChangeAspect="1"/>
          </p:cNvPicPr>
          <p:nvPr/>
        </p:nvPicPr>
        <p:blipFill>
          <a:blip r:embed="rId6"/>
          <a:stretch>
            <a:fillRect/>
          </a:stretch>
        </p:blipFill>
        <p:spPr>
          <a:xfrm>
            <a:off x="1322043" y="2688576"/>
            <a:ext cx="448126" cy="466798"/>
          </a:xfrm>
          <a:prstGeom prst="rect">
            <a:avLst/>
          </a:prstGeom>
        </p:spPr>
      </p:pic>
    </p:spTree>
    <p:extLst>
      <p:ext uri="{BB962C8B-B14F-4D97-AF65-F5344CB8AC3E}">
        <p14:creationId xmlns:p14="http://schemas.microsoft.com/office/powerpoint/2010/main" val="33391050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62BE9C9B-B605-226F-8CAB-D7BAD46E9EF2}"/>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F6E0A199-E5B1-AF5B-F876-4F8DD8653671}"/>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4EA58402-1C43-6856-45E2-1FD0707C0BCC}"/>
              </a:ext>
            </a:extLst>
          </p:cNvPr>
          <p:cNvSpPr txBox="1"/>
          <p:nvPr/>
        </p:nvSpPr>
        <p:spPr>
          <a:xfrm>
            <a:off x="1" y="0"/>
            <a:ext cx="9144000" cy="4914195"/>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algn="ctr"/>
            <a:r>
              <a:rPr lang="pt-BR" b="1" dirty="0">
                <a:solidFill>
                  <a:srgbClr val="00B0F0"/>
                </a:solidFill>
              </a:rPr>
              <a:t>Modelo de IMR (IN nº 05/2017)</a:t>
            </a:r>
            <a:endParaRPr lang="pt-BR" dirty="0">
              <a:solidFill>
                <a:srgbClr val="00B0F0"/>
              </a:solidFill>
            </a:endParaRPr>
          </a:p>
          <a:p>
            <a:endParaRPr lang="pt-BR" dirty="0"/>
          </a:p>
          <a:p>
            <a:r>
              <a:rPr lang="pt-BR" dirty="0"/>
              <a:t>Exemplo de Indicador: </a:t>
            </a:r>
          </a:p>
          <a:p>
            <a:r>
              <a:rPr lang="pt-BR" b="1" dirty="0"/>
              <a:t>Nº 01 Prazo de atendimento de demandas (OS).</a:t>
            </a:r>
          </a:p>
          <a:p>
            <a:pPr algn="just"/>
            <a:endParaRPr lang="pt-BR" b="1" dirty="0"/>
          </a:p>
          <a:p>
            <a:pPr marL="285750" indent="-285750" algn="just">
              <a:lnSpc>
                <a:spcPct val="120000"/>
              </a:lnSpc>
              <a:buFont typeface="Arial" panose="020B0604020202020204" pitchFamily="34" charset="0"/>
              <a:buChar char="•"/>
            </a:pPr>
            <a:endParaRPr lang="pt-BR" dirty="0"/>
          </a:p>
          <a:p>
            <a:pPr marL="285750" indent="-285750" algn="just">
              <a:lnSpc>
                <a:spcPct val="120000"/>
              </a:lnSpc>
              <a:buFont typeface="Arial" panose="020B0604020202020204" pitchFamily="34" charset="0"/>
              <a:buChar char="•"/>
            </a:pPr>
            <a:endParaRPr lang="pt-BR" dirty="0"/>
          </a:p>
          <a:p>
            <a:pPr algn="just">
              <a:lnSpc>
                <a:spcPct val="120000"/>
              </a:lnSpc>
            </a:pPr>
            <a:endParaRPr lang="pt-BR" dirty="0"/>
          </a:p>
          <a:p>
            <a:pPr marL="285750" indent="-285750" algn="just">
              <a:lnSpc>
                <a:spcPct val="120000"/>
              </a:lnSpc>
              <a:buFont typeface="Arial" panose="020B0604020202020204" pitchFamily="34" charset="0"/>
              <a:buChar char="•"/>
            </a:pPr>
            <a:r>
              <a:rPr lang="pt-BR" dirty="0"/>
              <a:t>Neste exemplo, o prazo de 24 horas é a meta de desempenho. À medida que a contratada demora mais para atender a Ordem de Serviço, ela passa para faixas inferiores de desempenho e sofre redução proporcional no pagamento. O objetivo é incentivar o cumprimento dos prazos contratualmente estabelecidos. </a:t>
            </a:r>
          </a:p>
          <a:p>
            <a:pPr marL="285750" indent="-285750" algn="just">
              <a:lnSpc>
                <a:spcPct val="120000"/>
              </a:lnSpc>
              <a:buFont typeface="Arial" panose="020B0604020202020204" pitchFamily="34" charset="0"/>
              <a:buChar char="•"/>
            </a:pPr>
            <a:endParaRPr lang="pt-BR" dirty="0"/>
          </a:p>
          <a:p>
            <a:pPr algn="ctr">
              <a:lnSpc>
                <a:spcPct val="120000"/>
              </a:lnSpc>
            </a:pPr>
            <a:r>
              <a:rPr lang="pt-BR" i="1" dirty="0">
                <a:solidFill>
                  <a:srgbClr val="00B0F0"/>
                </a:solidFill>
              </a:rPr>
              <a:t>O IMR permite que o fiscal técnico não avalie a contratada com base em impressões subjetivas. Ele utiliza indicadores previamente definidos, metas claras e critérios de medição objetivos, garantindo segurança jurídica e transparência na fiscalização do contrato</a:t>
            </a:r>
            <a:r>
              <a:rPr lang="pt-BR" dirty="0"/>
              <a:t>.</a:t>
            </a:r>
            <a:endParaRPr lang="pt-BR" b="1" dirty="0"/>
          </a:p>
          <a:p>
            <a:endParaRPr lang="pt-BR" b="1" dirty="0"/>
          </a:p>
          <a:p>
            <a:endParaRPr lang="pt-BR" dirty="0"/>
          </a:p>
          <a:p>
            <a:r>
              <a:rPr lang="pt-BR" b="1" dirty="0"/>
              <a:t> </a:t>
            </a:r>
            <a:endParaRPr lang="pt-BR" dirty="0"/>
          </a:p>
          <a:p>
            <a:pPr algn="ctr">
              <a:lnSpc>
                <a:spcPct val="120000"/>
              </a:lnSpc>
            </a:pPr>
            <a:endParaRPr lang="pt-BR" b="1" dirty="0">
              <a:solidFill>
                <a:srgbClr val="00B0F0"/>
              </a:solidFill>
            </a:endParaRPr>
          </a:p>
          <a:p>
            <a:pPr algn="ctr">
              <a:lnSpc>
                <a:spcPct val="120000"/>
              </a:lnSpc>
            </a:pPr>
            <a:endParaRPr lang="pt-BR" b="1" dirty="0">
              <a:solidFill>
                <a:srgbClr val="00B0F0"/>
              </a:solidFill>
            </a:endParaRPr>
          </a:p>
          <a:p>
            <a:pPr algn="just"/>
            <a:endParaRPr lang="pt-BR" dirty="0"/>
          </a:p>
          <a:p>
            <a:pPr algn="ctr"/>
            <a:endParaRPr lang="pt-BR" dirty="0">
              <a:solidFill>
                <a:srgbClr val="00B0F0"/>
              </a:solidFill>
            </a:endParaRPr>
          </a:p>
          <a:p>
            <a:pPr algn="ctr"/>
            <a:endParaRPr lang="pt-BR" dirty="0"/>
          </a:p>
        </p:txBody>
      </p:sp>
      <p:sp>
        <p:nvSpPr>
          <p:cNvPr id="4" name="Rectangle 2">
            <a:extLst>
              <a:ext uri="{FF2B5EF4-FFF2-40B4-BE49-F238E27FC236}">
                <a16:creationId xmlns:a16="http://schemas.microsoft.com/office/drawing/2014/main" id="{2CBD240F-DDC4-3C10-D280-2F53D6B309CB}"/>
              </a:ext>
            </a:extLst>
          </p:cNvPr>
          <p:cNvSpPr>
            <a:spLocks noChangeArrowheads="1"/>
          </p:cNvSpPr>
          <p:nvPr/>
        </p:nvSpPr>
        <p:spPr bwMode="auto">
          <a:xfrm>
            <a:off x="0" y="-2139042"/>
            <a:ext cx="8926162"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pt-BR" altLang="pt-B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pt-BR" altLang="pt-BR" sz="1800" dirty="0">
              <a:solidFill>
                <a:schemeClr val="tx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pt-BR" altLang="pt-B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pt-BR" altLang="pt-BR" sz="1800" dirty="0">
              <a:solidFill>
                <a:schemeClr val="tx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pt-BR" altLang="pt-B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pt-BR" altLang="pt-BR" sz="1800" dirty="0">
              <a:solidFill>
                <a:schemeClr val="tx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pt-BR" altLang="pt-B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pt-BR" altLang="pt-BR" sz="1800" dirty="0">
              <a:solidFill>
                <a:schemeClr val="tx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pt-BR" altLang="pt-B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pt-BR" altLang="pt-BR" sz="1800" dirty="0">
              <a:solidFill>
                <a:schemeClr val="tx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pt-BR" altLang="pt-BR" sz="1800" b="0" i="0" u="none" strike="noStrike" cap="none" normalizeH="0" baseline="0" dirty="0">
              <a:ln>
                <a:noFill/>
              </a:ln>
              <a:solidFill>
                <a:schemeClr val="tx1"/>
              </a:solidFill>
              <a:effectLst/>
              <a:latin typeface="Arial" panose="020B0604020202020204" pitchFamily="34" charset="0"/>
            </a:endParaRPr>
          </a:p>
          <a:p>
            <a:pPr marL="360363" marR="0" lvl="0" algn="l" defTabSz="914400" rtl="0" eaLnBrk="0" fontAlgn="base" latinLnBrk="0" hangingPunct="0">
              <a:lnSpc>
                <a:spcPct val="100000"/>
              </a:lnSpc>
              <a:spcBef>
                <a:spcPct val="0"/>
              </a:spcBef>
              <a:spcAft>
                <a:spcPct val="0"/>
              </a:spcAft>
              <a:buClrTx/>
              <a:buSzTx/>
              <a:tabLst/>
            </a:pPr>
            <a:r>
              <a:rPr kumimoji="0" lang="pt-BR" altLang="pt-BR" b="1" i="0" u="none" strike="noStrike" cap="none" normalizeH="0" baseline="0" dirty="0">
                <a:ln>
                  <a:noFill/>
                </a:ln>
                <a:solidFill>
                  <a:srgbClr val="00B0F0"/>
                </a:solidFill>
                <a:effectLst/>
                <a:latin typeface="Arial" panose="020B0604020202020204" pitchFamily="34" charset="0"/>
              </a:rPr>
              <a:t>Ajustes no pagamento</a:t>
            </a:r>
          </a:p>
          <a:p>
            <a:pPr marL="269875" lvl="2" indent="90488" eaLnBrk="0" fontAlgn="base" hangingPunct="0">
              <a:spcBef>
                <a:spcPct val="0"/>
              </a:spcBef>
              <a:spcAft>
                <a:spcPct val="0"/>
              </a:spcAft>
              <a:buClrTx/>
              <a:buFontTx/>
              <a:buChar char="•"/>
            </a:pPr>
            <a:r>
              <a:rPr lang="pt-BR" altLang="pt-BR" dirty="0"/>
              <a:t>Se a OS for atendida em até 24 horas, então X ≤ 1, e a contratada recebe 100% do valor da OS. </a:t>
            </a:r>
          </a:p>
          <a:p>
            <a:pPr marL="269875" marR="0" lvl="0" indent="90488" algn="l" defTabSz="914400" rtl="0" eaLnBrk="0" fontAlgn="base" latinLnBrk="0" hangingPunct="0">
              <a:lnSpc>
                <a:spcPct val="100000"/>
              </a:lnSpc>
              <a:spcBef>
                <a:spcPct val="0"/>
              </a:spcBef>
              <a:spcAft>
                <a:spcPct val="0"/>
              </a:spcAft>
              <a:buClrTx/>
              <a:buSzTx/>
              <a:buFontTx/>
              <a:buChar char="•"/>
              <a:tabLst/>
            </a:pPr>
            <a:r>
              <a:rPr lang="pt-BR" altLang="pt-BR" dirty="0"/>
              <a:t>Se a OS for atendida entre 24 e 36 horas, então 1 &lt; X ≤ 1,5, e a contratada recebe 90% do valor da OS. </a:t>
            </a:r>
          </a:p>
          <a:p>
            <a:pPr marL="269875" marR="0" lvl="0" indent="90488" algn="l" defTabSz="914400" rtl="0" eaLnBrk="0" fontAlgn="base" latinLnBrk="0" hangingPunct="0">
              <a:lnSpc>
                <a:spcPct val="100000"/>
              </a:lnSpc>
              <a:spcBef>
                <a:spcPct val="0"/>
              </a:spcBef>
              <a:spcAft>
                <a:spcPct val="0"/>
              </a:spcAft>
              <a:buClrTx/>
              <a:buSzTx/>
              <a:buFontTx/>
              <a:buChar char="•"/>
              <a:tabLst/>
            </a:pPr>
            <a:r>
              <a:rPr lang="pt-BR" altLang="pt-BR" dirty="0"/>
              <a:t>Se a OS for atendida entre 36 e 48 horas, então 1,5 &lt; X ≤ 2, e a contratada recebe 80% do valor da OS . </a:t>
            </a:r>
          </a:p>
        </p:txBody>
      </p:sp>
    </p:spTree>
    <p:extLst>
      <p:ext uri="{BB962C8B-B14F-4D97-AF65-F5344CB8AC3E}">
        <p14:creationId xmlns:p14="http://schemas.microsoft.com/office/powerpoint/2010/main" val="27983679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9E57A8FC-92D7-1C4D-2B3D-C3AC6869DCA3}"/>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361D8F8D-5277-827C-F939-FFC703EF9F03}"/>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E39BC6BF-7651-3858-DF1B-F1578575FAA0}"/>
              </a:ext>
            </a:extLst>
          </p:cNvPr>
          <p:cNvSpPr txBox="1"/>
          <p:nvPr/>
        </p:nvSpPr>
        <p:spPr>
          <a:xfrm>
            <a:off x="1" y="0"/>
            <a:ext cx="9144000" cy="4914195"/>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algn="ctr"/>
            <a:r>
              <a:rPr lang="pt-BR" b="1" dirty="0">
                <a:solidFill>
                  <a:srgbClr val="00B0F0"/>
                </a:solidFill>
              </a:rPr>
              <a:t>Aspectos e etapas a serem observados na fiscalização de obras de edificações</a:t>
            </a:r>
            <a:endParaRPr lang="pt-BR" dirty="0">
              <a:solidFill>
                <a:srgbClr val="00B0F0"/>
              </a:solidFill>
            </a:endParaRPr>
          </a:p>
          <a:p>
            <a:r>
              <a:rPr lang="pt-BR" b="1" dirty="0"/>
              <a:t> </a:t>
            </a:r>
            <a:endParaRPr lang="pt-BR" dirty="0"/>
          </a:p>
          <a:p>
            <a:pPr indent="360363"/>
            <a:r>
              <a:rPr lang="pt-BR" sz="1200" dirty="0"/>
              <a:t>A execução dos serviços de obras de construção, reforma ou ampliação de uma edificação ou conjunto de edificações deve atender às seguintes normas e práticas complementares: </a:t>
            </a:r>
          </a:p>
          <a:p>
            <a:pPr marL="360363"/>
            <a:r>
              <a:rPr lang="pt-BR" sz="1200" dirty="0"/>
              <a:t>• códigos, leis, decretos, portarias e normas federais, estaduais e municipais, inclusive normas de concessionárias de serviços públicos; </a:t>
            </a:r>
          </a:p>
          <a:p>
            <a:pPr marL="360363"/>
            <a:r>
              <a:rPr lang="pt-BR" sz="1200" dirty="0"/>
              <a:t>• instruções e resoluções dos órgãos do sistema CREA/Confea; </a:t>
            </a:r>
          </a:p>
          <a:p>
            <a:pPr marL="360363"/>
            <a:r>
              <a:rPr lang="pt-BR" sz="1200" dirty="0"/>
              <a:t>• normas técnicas da ABNT e do Inmetro. </a:t>
            </a:r>
          </a:p>
          <a:p>
            <a:pPr indent="360363"/>
            <a:r>
              <a:rPr lang="pt-BR" sz="1200" dirty="0"/>
              <a:t>De acordo com as </a:t>
            </a:r>
            <a:r>
              <a:rPr lang="pt-BR" sz="1200" b="1" i="1" dirty="0"/>
              <a:t>Recomendações Básicas para a Contratação e Fiscalização de Obras de Edificações Públicas</a:t>
            </a:r>
            <a:r>
              <a:rPr lang="pt-BR" sz="1200" b="1" dirty="0"/>
              <a:t> do Tribunal de Contas da União </a:t>
            </a:r>
            <a:r>
              <a:rPr lang="pt-BR" sz="1200" dirty="0"/>
              <a:t>a fiscalização deve acompanhar:</a:t>
            </a:r>
          </a:p>
          <a:p>
            <a:pPr indent="360363"/>
            <a:endParaRPr lang="pt-BR" sz="1200" dirty="0"/>
          </a:p>
          <a:p>
            <a:pPr marL="1695450" lvl="0" indent="-171450">
              <a:buFont typeface="Arial" panose="020B0604020202020204" pitchFamily="34" charset="0"/>
              <a:buChar char="•"/>
            </a:pPr>
            <a:r>
              <a:rPr lang="pt-BR" sz="1200" dirty="0"/>
              <a:t>Serviços Iniciais: Demolição, Locação de obra e Terraplanagem</a:t>
            </a:r>
          </a:p>
          <a:p>
            <a:pPr marL="1695450" lvl="0" indent="-171450">
              <a:buFont typeface="Arial" panose="020B0604020202020204" pitchFamily="34" charset="0"/>
              <a:buChar char="•"/>
            </a:pPr>
            <a:r>
              <a:rPr lang="pt-BR" sz="1200" dirty="0"/>
              <a:t>Fundações</a:t>
            </a:r>
          </a:p>
          <a:p>
            <a:pPr marL="1695450" lvl="0" indent="-171450">
              <a:buFont typeface="Arial" panose="020B0604020202020204" pitchFamily="34" charset="0"/>
              <a:buChar char="•"/>
            </a:pPr>
            <a:r>
              <a:rPr lang="pt-BR" sz="1200" dirty="0"/>
              <a:t>Estruturas de concreto armado</a:t>
            </a:r>
          </a:p>
          <a:p>
            <a:pPr marL="1695450" lvl="0" indent="-171450">
              <a:buFont typeface="Arial" panose="020B0604020202020204" pitchFamily="34" charset="0"/>
              <a:buChar char="•"/>
            </a:pPr>
            <a:r>
              <a:rPr lang="pt-BR" sz="1200" dirty="0"/>
              <a:t>Alvenaria de vedação</a:t>
            </a:r>
          </a:p>
          <a:p>
            <a:pPr marL="1695450" lvl="0" indent="-171450">
              <a:buFont typeface="Arial" panose="020B0604020202020204" pitchFamily="34" charset="0"/>
              <a:buChar char="•"/>
            </a:pPr>
            <a:r>
              <a:rPr lang="pt-BR" sz="1200" dirty="0"/>
              <a:t>Esquadrias</a:t>
            </a:r>
          </a:p>
          <a:p>
            <a:pPr marL="1695450" lvl="0" indent="-171450">
              <a:buFont typeface="Arial" panose="020B0604020202020204" pitchFamily="34" charset="0"/>
              <a:buChar char="•"/>
            </a:pPr>
            <a:r>
              <a:rPr lang="pt-BR" sz="1200" dirty="0"/>
              <a:t>Cobertura</a:t>
            </a:r>
          </a:p>
          <a:p>
            <a:pPr marL="1695450" lvl="0" indent="-171450">
              <a:buFont typeface="Arial" panose="020B0604020202020204" pitchFamily="34" charset="0"/>
              <a:buChar char="•"/>
            </a:pPr>
            <a:r>
              <a:rPr lang="pt-BR" sz="1200" dirty="0"/>
              <a:t>Revestimentos</a:t>
            </a:r>
          </a:p>
          <a:p>
            <a:pPr marL="1695450" lvl="0" indent="-171450">
              <a:buFont typeface="Arial" panose="020B0604020202020204" pitchFamily="34" charset="0"/>
              <a:buChar char="•"/>
            </a:pPr>
            <a:r>
              <a:rPr lang="pt-BR" sz="1200" dirty="0"/>
              <a:t>Pinturas</a:t>
            </a:r>
          </a:p>
          <a:p>
            <a:pPr marL="1695450" lvl="0" indent="-171450">
              <a:buFont typeface="Arial" panose="020B0604020202020204" pitchFamily="34" charset="0"/>
              <a:buChar char="•"/>
            </a:pPr>
            <a:r>
              <a:rPr lang="pt-BR" sz="1200" dirty="0"/>
              <a:t>Impermeabilização</a:t>
            </a:r>
          </a:p>
          <a:p>
            <a:pPr marL="1695450" lvl="0" indent="-171450">
              <a:buFont typeface="Arial" panose="020B0604020202020204" pitchFamily="34" charset="0"/>
              <a:buChar char="•"/>
            </a:pPr>
            <a:r>
              <a:rPr lang="pt-BR" sz="1200" dirty="0"/>
              <a:t>Instalações hidráulicas, sanitárias, elétricas e telefônicas</a:t>
            </a:r>
          </a:p>
          <a:p>
            <a:pPr marL="1695450" lvl="0" indent="-171450">
              <a:buFont typeface="Arial" panose="020B0604020202020204" pitchFamily="34" charset="0"/>
              <a:buChar char="•"/>
            </a:pPr>
            <a:r>
              <a:rPr lang="pt-BR" sz="1200" dirty="0"/>
              <a:t>Pavimentação</a:t>
            </a:r>
          </a:p>
          <a:p>
            <a:pPr marL="1695450" lvl="0" indent="-171450">
              <a:buFont typeface="Arial" panose="020B0604020202020204" pitchFamily="34" charset="0"/>
              <a:buChar char="•"/>
            </a:pPr>
            <a:r>
              <a:rPr lang="pt-BR" sz="1200" dirty="0"/>
              <a:t>Limpeza de obra</a:t>
            </a:r>
          </a:p>
          <a:p>
            <a:pPr marL="361950">
              <a:lnSpc>
                <a:spcPct val="150000"/>
              </a:lnSpc>
            </a:pPr>
            <a:endParaRPr lang="pt-BR" sz="1300" dirty="0"/>
          </a:p>
          <a:p>
            <a:endParaRPr lang="pt-BR" b="1" dirty="0"/>
          </a:p>
          <a:p>
            <a:endParaRPr lang="pt-BR" dirty="0"/>
          </a:p>
          <a:p>
            <a:r>
              <a:rPr lang="pt-BR" b="1" dirty="0"/>
              <a:t> </a:t>
            </a:r>
            <a:endParaRPr lang="pt-BR" dirty="0"/>
          </a:p>
          <a:p>
            <a:pPr algn="ctr">
              <a:lnSpc>
                <a:spcPct val="120000"/>
              </a:lnSpc>
            </a:pPr>
            <a:endParaRPr lang="pt-BR" b="1" dirty="0">
              <a:solidFill>
                <a:srgbClr val="00B0F0"/>
              </a:solidFill>
            </a:endParaRPr>
          </a:p>
          <a:p>
            <a:pPr algn="ctr">
              <a:lnSpc>
                <a:spcPct val="120000"/>
              </a:lnSpc>
            </a:pPr>
            <a:endParaRPr lang="pt-BR" b="1" dirty="0">
              <a:solidFill>
                <a:srgbClr val="00B0F0"/>
              </a:solidFill>
            </a:endParaRPr>
          </a:p>
          <a:p>
            <a:pPr algn="just"/>
            <a:endParaRPr lang="pt-BR" dirty="0"/>
          </a:p>
          <a:p>
            <a:pPr algn="ctr"/>
            <a:endParaRPr lang="pt-BR" dirty="0">
              <a:solidFill>
                <a:srgbClr val="00B0F0"/>
              </a:solidFill>
            </a:endParaRPr>
          </a:p>
          <a:p>
            <a:pPr algn="ctr"/>
            <a:endParaRPr lang="pt-BR" dirty="0"/>
          </a:p>
        </p:txBody>
      </p:sp>
    </p:spTree>
    <p:extLst>
      <p:ext uri="{BB962C8B-B14F-4D97-AF65-F5344CB8AC3E}">
        <p14:creationId xmlns:p14="http://schemas.microsoft.com/office/powerpoint/2010/main" val="12688885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671580BF-E8BD-41F7-2794-5E4C433FE119}"/>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80166DFF-757E-2AE5-98A3-93F7FC8313E6}"/>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1D765DE2-E550-742E-F649-ADDADF0ECBE5}"/>
              </a:ext>
            </a:extLst>
          </p:cNvPr>
          <p:cNvSpPr txBox="1"/>
          <p:nvPr/>
        </p:nvSpPr>
        <p:spPr>
          <a:xfrm>
            <a:off x="221673" y="79022"/>
            <a:ext cx="8624454" cy="4444487"/>
          </a:xfrm>
          <a:prstGeom prst="rect">
            <a:avLst/>
          </a:prstGeom>
          <a:noFill/>
          <a:ln>
            <a:noFill/>
          </a:ln>
        </p:spPr>
        <p:txBody>
          <a:bodyPr spcFirstLastPara="1" wrap="square" lIns="91425" tIns="91425" rIns="91425" bIns="91425" anchor="t" anchorCtr="0">
            <a:noAutofit/>
          </a:bodyPr>
          <a:lstStyle/>
          <a:p>
            <a:pPr algn="ctr"/>
            <a:endParaRPr lang="pt-BR" b="1" dirty="0">
              <a:solidFill>
                <a:srgbClr val="002060"/>
              </a:solidFill>
            </a:endParaRPr>
          </a:p>
          <a:p>
            <a:pPr algn="ctr"/>
            <a:r>
              <a:rPr lang="pt-BR" b="1" dirty="0">
                <a:solidFill>
                  <a:srgbClr val="00B0F0"/>
                </a:solidFill>
              </a:rPr>
              <a:t>Fiscalização administrativa</a:t>
            </a:r>
          </a:p>
          <a:p>
            <a:pPr algn="ctr"/>
            <a:endParaRPr lang="pt-BR" b="1" dirty="0">
              <a:solidFill>
                <a:srgbClr val="002060"/>
              </a:solidFill>
            </a:endParaRPr>
          </a:p>
          <a:p>
            <a:pPr algn="just"/>
            <a:r>
              <a:rPr lang="pt-BR" b="1" dirty="0">
                <a:solidFill>
                  <a:srgbClr val="00B0F0"/>
                </a:solidFill>
              </a:rPr>
              <a:t>Conceito</a:t>
            </a:r>
            <a:r>
              <a:rPr lang="pt-BR" b="1" dirty="0"/>
              <a:t>: </a:t>
            </a:r>
            <a:r>
              <a:rPr lang="pt-BR" dirty="0"/>
              <a:t>A fiscalização administrativa é a atividade de controle e suporte contínuo que garante a </a:t>
            </a:r>
            <a:r>
              <a:rPr lang="pt-BR" b="1" dirty="0"/>
              <a:t>regularidade jurídica, financeira e fiscal</a:t>
            </a:r>
            <a:r>
              <a:rPr lang="pt-BR" dirty="0"/>
              <a:t> do contrato. Seu cerne não é avaliar a qualidade técnica do produto ou serviço, mas sim assegurar que a empresa contratada mantenha-se idônea perante a lei, com suas obrigações financeiras e trabalhistas em dia, servindo como o braço operacional e burocrático de sustentação do Gestor do Contrato. </a:t>
            </a:r>
          </a:p>
          <a:p>
            <a:pPr algn="just"/>
            <a:endParaRPr lang="pt-BR" dirty="0"/>
          </a:p>
          <a:p>
            <a:pPr algn="just"/>
            <a:r>
              <a:rPr lang="pt-BR" i="1" dirty="0"/>
              <a:t>“Compreende também o controle do contrato administrativo no que se refere a revisões, a reajustes, a repactuações e a providências tempestivas nas hipóteses de inadimplemento</a:t>
            </a:r>
            <a:r>
              <a:rPr lang="pt-BR" dirty="0"/>
              <a:t>.” (Manual de Gestão e Fiscalização de Contratos do STJ, item 4.2, p. 18)</a:t>
            </a:r>
          </a:p>
          <a:p>
            <a:pPr algn="just"/>
            <a:endParaRPr lang="pt-BR" dirty="0"/>
          </a:p>
          <a:p>
            <a:pPr algn="just"/>
            <a:endParaRPr lang="pt-BR" dirty="0"/>
          </a:p>
          <a:p>
            <a:pPr algn="ctr"/>
            <a:endParaRPr lang="pt-BR" dirty="0">
              <a:solidFill>
                <a:srgbClr val="00B0F0"/>
              </a:solidFill>
            </a:endParaRPr>
          </a:p>
          <a:p>
            <a:pPr algn="ctr"/>
            <a:endParaRPr lang="pt-BR" dirty="0"/>
          </a:p>
        </p:txBody>
      </p:sp>
    </p:spTree>
    <p:extLst>
      <p:ext uri="{BB962C8B-B14F-4D97-AF65-F5344CB8AC3E}">
        <p14:creationId xmlns:p14="http://schemas.microsoft.com/office/powerpoint/2010/main" val="25767840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A2C1D763-EDC8-18E9-1028-331CC42B2C79}"/>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67D50685-2CF6-7917-69FB-B3013D30F11D}"/>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2E2343CD-05C2-0F84-3668-0116EC453DCE}"/>
              </a:ext>
            </a:extLst>
          </p:cNvPr>
          <p:cNvSpPr txBox="1"/>
          <p:nvPr/>
        </p:nvSpPr>
        <p:spPr>
          <a:xfrm>
            <a:off x="221673" y="79022"/>
            <a:ext cx="8624454" cy="4444487"/>
          </a:xfrm>
          <a:prstGeom prst="rect">
            <a:avLst/>
          </a:prstGeom>
          <a:noFill/>
          <a:ln>
            <a:noFill/>
          </a:ln>
        </p:spPr>
        <p:txBody>
          <a:bodyPr spcFirstLastPara="1" wrap="square" lIns="91425" tIns="91425" rIns="91425" bIns="91425" anchor="t" anchorCtr="0">
            <a:noAutofit/>
          </a:bodyPr>
          <a:lstStyle/>
          <a:p>
            <a:pPr algn="ctr"/>
            <a:endParaRPr lang="pt-BR" b="1" dirty="0">
              <a:solidFill>
                <a:srgbClr val="002060"/>
              </a:solidFill>
            </a:endParaRPr>
          </a:p>
          <a:p>
            <a:pPr algn="ctr"/>
            <a:r>
              <a:rPr lang="pt-BR" b="1" dirty="0">
                <a:solidFill>
                  <a:srgbClr val="00B0F0"/>
                </a:solidFill>
              </a:rPr>
              <a:t>Fiscalização administrativa</a:t>
            </a:r>
          </a:p>
          <a:p>
            <a:pPr algn="just"/>
            <a:endParaRPr lang="pt-BR" dirty="0"/>
          </a:p>
          <a:p>
            <a:pPr algn="just"/>
            <a:r>
              <a:rPr lang="pt-BR" b="1" dirty="0">
                <a:solidFill>
                  <a:srgbClr val="00B0F0"/>
                </a:solidFill>
              </a:rPr>
              <a:t>Cerne da atuação</a:t>
            </a:r>
          </a:p>
          <a:p>
            <a:pPr algn="just"/>
            <a:endParaRPr lang="pt-BR" dirty="0"/>
          </a:p>
          <a:p>
            <a:pPr algn="just"/>
            <a:r>
              <a:rPr lang="pt-BR" b="1" dirty="0">
                <a:solidFill>
                  <a:srgbClr val="002060"/>
                </a:solidFill>
              </a:rPr>
              <a:t>a) Proteção Jurídico-Trabalhista da Administração</a:t>
            </a:r>
            <a:r>
              <a:rPr lang="pt-BR" dirty="0"/>
              <a:t>: Monitorar o recolhimento de impostos, encargos previdenciários e trabalhistas da contratada (evitando a responsabilidade subsidiária do Estado) e checar se as condições de habilitação jurídica continuam válidas.</a:t>
            </a:r>
          </a:p>
          <a:p>
            <a:pPr algn="just"/>
            <a:endParaRPr lang="pt-BR" dirty="0"/>
          </a:p>
          <a:p>
            <a:pPr algn="just"/>
            <a:r>
              <a:rPr lang="pt-BR" b="1" dirty="0">
                <a:solidFill>
                  <a:srgbClr val="002060"/>
                </a:solidFill>
              </a:rPr>
              <a:t>b) Controle do Fluxo Financeiro e Contratual: </a:t>
            </a:r>
            <a:r>
              <a:rPr lang="pt-BR" dirty="0"/>
              <a:t>Acompanhar prazos, empenhos, pagamentos, validade de garantias e a necessidade de reajustes/apostilamentos ou aditivos.</a:t>
            </a:r>
          </a:p>
          <a:p>
            <a:pPr algn="just"/>
            <a:endParaRPr lang="pt-BR" dirty="0"/>
          </a:p>
          <a:p>
            <a:pPr algn="just"/>
            <a:r>
              <a:rPr lang="pt-BR" b="1" dirty="0">
                <a:solidFill>
                  <a:srgbClr val="002060"/>
                </a:solidFill>
              </a:rPr>
              <a:t>c) Suporte Estratégico e de Riscos ao Gestor: </a:t>
            </a:r>
            <a:r>
              <a:rPr lang="pt-BR" dirty="0"/>
              <a:t>Municiar o gestor com relatórios de riscos, dados de desempenho e realizar o recebimento provisório administrativo do objeto.</a:t>
            </a:r>
          </a:p>
          <a:p>
            <a:pPr algn="ctr"/>
            <a:endParaRPr lang="pt-BR" dirty="0"/>
          </a:p>
          <a:p>
            <a:pPr algn="ctr"/>
            <a:r>
              <a:rPr lang="pt-BR" dirty="0"/>
              <a:t>O Fiscal resolve os problemas operacionais do dia a dia da documentação e da burocracia. </a:t>
            </a:r>
          </a:p>
          <a:p>
            <a:pPr algn="ctr"/>
            <a:r>
              <a:rPr lang="pt-BR" i="1" dirty="0">
                <a:solidFill>
                  <a:srgbClr val="00B0F0"/>
                </a:solidFill>
              </a:rPr>
              <a:t>O limite</a:t>
            </a:r>
            <a:r>
              <a:rPr lang="pt-BR" dirty="0"/>
              <a:t>: Se o problema ultrapassar a competência do fiscal (como a necessidade de aplicar uma multa ou rescindir o contrato), ele deve reportar imediatamente ao Gestor do Contrato para as providências cabíveis.</a:t>
            </a:r>
          </a:p>
          <a:p>
            <a:pPr algn="ctr"/>
            <a:endParaRPr lang="pt-BR" dirty="0">
              <a:solidFill>
                <a:srgbClr val="00B0F0"/>
              </a:solidFill>
            </a:endParaRPr>
          </a:p>
          <a:p>
            <a:pPr algn="ctr"/>
            <a:endParaRPr lang="pt-BR" dirty="0"/>
          </a:p>
        </p:txBody>
      </p:sp>
    </p:spTree>
    <p:extLst>
      <p:ext uri="{BB962C8B-B14F-4D97-AF65-F5344CB8AC3E}">
        <p14:creationId xmlns:p14="http://schemas.microsoft.com/office/powerpoint/2010/main" val="24031185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0FBC82F8-4EBE-5EE9-CB57-934ED07057BE}"/>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E522B40B-6255-1EAF-F351-7FD246223C1C}"/>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0607ED7D-7C37-81E5-FD92-5C6C522354BB}"/>
              </a:ext>
            </a:extLst>
          </p:cNvPr>
          <p:cNvSpPr txBox="1"/>
          <p:nvPr/>
        </p:nvSpPr>
        <p:spPr>
          <a:xfrm>
            <a:off x="221673" y="79022"/>
            <a:ext cx="8624454" cy="4444487"/>
          </a:xfrm>
          <a:prstGeom prst="rect">
            <a:avLst/>
          </a:prstGeom>
          <a:noFill/>
          <a:ln>
            <a:noFill/>
          </a:ln>
        </p:spPr>
        <p:txBody>
          <a:bodyPr spcFirstLastPara="1" wrap="square" lIns="91425" tIns="91425" rIns="91425" bIns="91425" anchor="t" anchorCtr="0">
            <a:noAutofit/>
          </a:bodyPr>
          <a:lstStyle/>
          <a:p>
            <a:pPr algn="ctr"/>
            <a:endParaRPr lang="pt-BR" b="1" dirty="0">
              <a:solidFill>
                <a:srgbClr val="002060"/>
              </a:solidFill>
            </a:endParaRPr>
          </a:p>
          <a:p>
            <a:pPr algn="ctr"/>
            <a:r>
              <a:rPr lang="pt-BR" b="1" dirty="0">
                <a:solidFill>
                  <a:srgbClr val="00B0F0"/>
                </a:solidFill>
              </a:rPr>
              <a:t>Fiscalização administrativa</a:t>
            </a:r>
          </a:p>
          <a:p>
            <a:pPr algn="just"/>
            <a:endParaRPr lang="pt-BR" dirty="0"/>
          </a:p>
          <a:p>
            <a:pPr algn="just"/>
            <a:r>
              <a:rPr lang="pt-BR" b="1" i="1" dirty="0">
                <a:solidFill>
                  <a:srgbClr val="00B0F0"/>
                </a:solidFill>
              </a:rPr>
              <a:t>Compete ao fiscal administrativo</a:t>
            </a:r>
          </a:p>
          <a:p>
            <a:pPr algn="just"/>
            <a:endParaRPr lang="pt-BR" b="1" dirty="0">
              <a:solidFill>
                <a:srgbClr val="00B0F0"/>
              </a:solidFill>
            </a:endParaRPr>
          </a:p>
          <a:p>
            <a:pPr algn="just"/>
            <a:r>
              <a:rPr lang="pt-BR" dirty="0"/>
              <a:t>Conferir os documentos comprobatórios do adimplemento das obrigações trabalhistas, previdenciárias e fiscais, exigidos em contrato para a realização do pagamento, especialmente: </a:t>
            </a:r>
          </a:p>
          <a:p>
            <a:pPr algn="just"/>
            <a:endParaRPr lang="pt-BR" dirty="0"/>
          </a:p>
          <a:p>
            <a:pPr marL="722313" algn="just"/>
            <a:r>
              <a:rPr lang="pt-BR" dirty="0"/>
              <a:t>• pagamento do salário dos empregados; </a:t>
            </a:r>
          </a:p>
          <a:p>
            <a:pPr marL="722313" algn="just"/>
            <a:r>
              <a:rPr lang="pt-BR" dirty="0"/>
              <a:t>• repasse dos valores referentes a vale-transporte e auxílio alimentação; </a:t>
            </a:r>
          </a:p>
          <a:p>
            <a:pPr marL="722313" algn="just"/>
            <a:r>
              <a:rPr lang="pt-BR" dirty="0"/>
              <a:t>• recolhimento do Fundo de Garantia por Tempo de Serviço; </a:t>
            </a:r>
          </a:p>
          <a:p>
            <a:pPr marL="722313" algn="just"/>
            <a:r>
              <a:rPr lang="pt-BR" dirty="0"/>
              <a:t>• recolhimento da Previdência Social; </a:t>
            </a:r>
          </a:p>
          <a:p>
            <a:pPr marL="722313" algn="just"/>
            <a:r>
              <a:rPr lang="pt-BR" dirty="0"/>
              <a:t>• certidões negativas da empresa (CNDT, CRF e certidões negativas ou positivas com efeito de negativa relativas aos créditos tributários federais, municipais ou distritais, conforme o caso); </a:t>
            </a:r>
          </a:p>
          <a:p>
            <a:pPr marL="722313" algn="just"/>
            <a:r>
              <a:rPr lang="pt-BR" dirty="0"/>
              <a:t>• concessão de férias e licenças aos empregados; e </a:t>
            </a:r>
          </a:p>
          <a:p>
            <a:pPr marL="722313" algn="just"/>
            <a:r>
              <a:rPr lang="pt-BR" dirty="0"/>
              <a:t>• pagamento de verbas rescisórias;</a:t>
            </a:r>
          </a:p>
          <a:p>
            <a:pPr algn="ctr"/>
            <a:endParaRPr lang="pt-BR" dirty="0">
              <a:solidFill>
                <a:srgbClr val="00B0F0"/>
              </a:solidFill>
            </a:endParaRPr>
          </a:p>
          <a:p>
            <a:pPr algn="ctr"/>
            <a:endParaRPr lang="pt-BR" dirty="0"/>
          </a:p>
        </p:txBody>
      </p:sp>
    </p:spTree>
    <p:extLst>
      <p:ext uri="{BB962C8B-B14F-4D97-AF65-F5344CB8AC3E}">
        <p14:creationId xmlns:p14="http://schemas.microsoft.com/office/powerpoint/2010/main" val="31443405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EDB78D5F-2FFC-5E0D-B7C2-0FB1C2F7649F}"/>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A3E5758B-2D54-9F44-759F-4CFF9CEF5E29}"/>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5B4FEB87-9615-C9EC-DDB8-8EA7359BA1CB}"/>
              </a:ext>
            </a:extLst>
          </p:cNvPr>
          <p:cNvSpPr txBox="1"/>
          <p:nvPr/>
        </p:nvSpPr>
        <p:spPr>
          <a:xfrm>
            <a:off x="221673" y="79022"/>
            <a:ext cx="8624454" cy="4444487"/>
          </a:xfrm>
          <a:prstGeom prst="rect">
            <a:avLst/>
          </a:prstGeom>
          <a:noFill/>
          <a:ln>
            <a:noFill/>
          </a:ln>
        </p:spPr>
        <p:txBody>
          <a:bodyPr spcFirstLastPara="1" wrap="square" lIns="91425" tIns="91425" rIns="91425" bIns="91425" anchor="t" anchorCtr="0">
            <a:noAutofit/>
          </a:bodyPr>
          <a:lstStyle/>
          <a:p>
            <a:pPr algn="ctr"/>
            <a:endParaRPr lang="pt-BR" b="1" dirty="0">
              <a:solidFill>
                <a:srgbClr val="002060"/>
              </a:solidFill>
            </a:endParaRPr>
          </a:p>
          <a:p>
            <a:pPr algn="ctr"/>
            <a:r>
              <a:rPr lang="pt-BR" b="1" dirty="0">
                <a:solidFill>
                  <a:srgbClr val="002060"/>
                </a:solidFill>
              </a:rPr>
              <a:t>Fiscalização administrativa</a:t>
            </a:r>
          </a:p>
          <a:p>
            <a:pPr algn="ctr"/>
            <a:endParaRPr lang="pt-BR" b="1" dirty="0">
              <a:solidFill>
                <a:srgbClr val="002060"/>
              </a:solidFill>
            </a:endParaRPr>
          </a:p>
          <a:p>
            <a:r>
              <a:rPr lang="pt-BR" b="1" dirty="0">
                <a:solidFill>
                  <a:srgbClr val="002060"/>
                </a:solidFill>
              </a:rPr>
              <a:t>Fiscalização nos contratos de prestação de serviços com regime de dedicação exclusiva de mão de obra </a:t>
            </a:r>
          </a:p>
          <a:p>
            <a:endParaRPr lang="pt-BR" b="1" dirty="0">
              <a:solidFill>
                <a:srgbClr val="002060"/>
              </a:solidFill>
            </a:endParaRPr>
          </a:p>
          <a:p>
            <a:pPr algn="just"/>
            <a:r>
              <a:rPr lang="pt-BR" b="1" i="1" dirty="0">
                <a:solidFill>
                  <a:srgbClr val="002060"/>
                </a:solidFill>
              </a:rPr>
              <a:t>Salvo disposição em regulamento próprio ou em contrato </a:t>
            </a:r>
          </a:p>
          <a:p>
            <a:pPr algn="just"/>
            <a:endParaRPr lang="pt-BR" b="1" dirty="0">
              <a:solidFill>
                <a:srgbClr val="002060"/>
              </a:solidFill>
            </a:endParaRPr>
          </a:p>
          <a:p>
            <a:pPr marL="285750" indent="-285750" algn="just">
              <a:buFont typeface="Arial" panose="020B0604020202020204" pitchFamily="34" charset="0"/>
              <a:buChar char="•"/>
            </a:pPr>
            <a:r>
              <a:rPr lang="pt-BR" dirty="0"/>
              <a:t>A fiscalização das obrigações trabalhistas, previdenciárias e com o FGTS realizada nos contratos de prestação de serviços com regime de dedicação exclusiva de mão de obra </a:t>
            </a:r>
            <a:r>
              <a:rPr lang="pt-BR" b="1" dirty="0">
                <a:solidFill>
                  <a:srgbClr val="0070C0"/>
                </a:solidFill>
              </a:rPr>
              <a:t>poderá ser realizada por amostragem</a:t>
            </a:r>
            <a:r>
              <a:rPr lang="pt-BR" dirty="0"/>
              <a:t>, de modo que a documentação de todos os empregados seja avaliada ao final de um ano, sem prejuízo de a análise ser realizada mais de uma vez para um mesmo empregado. (Fonte: IN 5/2017, Anexo </a:t>
            </a:r>
            <a:r>
              <a:rPr lang="pt-BR" dirty="0" err="1"/>
              <a:t>ANEXO</a:t>
            </a:r>
            <a:r>
              <a:rPr lang="pt-BR" dirty="0"/>
              <a:t> VIII-B, DA FISCALIZAÇÃO ADMINISTRATIVA)</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a:t>A extensão da amostra mensal não deve ser inferior a 10% do total de funcionários, contemplando, no mínimo, cinco empregados, e poderá ser majorada, caso a equipe de gestão julgue necessário, em razão da avaliação do risco de descumprimento pela contratada das obrigações trabalhistas e previdenciárias com os empregados. (Fonte: Manual de Gestão e Fiscalização de Contratos do STJ, item 4.2, p. 18)</a:t>
            </a:r>
            <a:endParaRPr lang="pt-BR" b="1" dirty="0">
              <a:solidFill>
                <a:srgbClr val="002060"/>
              </a:solidFill>
            </a:endParaRPr>
          </a:p>
          <a:p>
            <a:pPr algn="ctr"/>
            <a:endParaRPr lang="pt-BR" b="1" dirty="0">
              <a:solidFill>
                <a:srgbClr val="002060"/>
              </a:solidFill>
            </a:endParaRPr>
          </a:p>
          <a:p>
            <a:pPr algn="ctr"/>
            <a:endParaRPr lang="pt-BR" b="1" dirty="0">
              <a:solidFill>
                <a:srgbClr val="002060"/>
              </a:solidFill>
            </a:endParaRPr>
          </a:p>
          <a:p>
            <a:pPr algn="ctr"/>
            <a:endParaRPr lang="pt-BR" b="1" dirty="0">
              <a:solidFill>
                <a:srgbClr val="00B0F0"/>
              </a:solidFill>
            </a:endParaRPr>
          </a:p>
        </p:txBody>
      </p:sp>
    </p:spTree>
    <p:extLst>
      <p:ext uri="{BB962C8B-B14F-4D97-AF65-F5344CB8AC3E}">
        <p14:creationId xmlns:p14="http://schemas.microsoft.com/office/powerpoint/2010/main" val="37862334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E93E9682-F4D4-E041-73FF-F75F63E79525}"/>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27CE41BA-E9B6-5235-4A43-D582EC589E55}"/>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50978A86-5243-0505-3B7C-CA88CF376377}"/>
              </a:ext>
            </a:extLst>
          </p:cNvPr>
          <p:cNvSpPr txBox="1"/>
          <p:nvPr/>
        </p:nvSpPr>
        <p:spPr>
          <a:xfrm>
            <a:off x="221673" y="79022"/>
            <a:ext cx="8624454" cy="4444487"/>
          </a:xfrm>
          <a:prstGeom prst="rect">
            <a:avLst/>
          </a:prstGeom>
          <a:noFill/>
          <a:ln>
            <a:noFill/>
          </a:ln>
        </p:spPr>
        <p:txBody>
          <a:bodyPr spcFirstLastPara="1" wrap="square" lIns="91425" tIns="91425" rIns="91425" bIns="91425" anchor="t" anchorCtr="0">
            <a:noAutofit/>
          </a:bodyPr>
          <a:lstStyle/>
          <a:p>
            <a:pPr algn="ctr"/>
            <a:endParaRPr lang="pt-BR" b="1" dirty="0">
              <a:solidFill>
                <a:srgbClr val="002060"/>
              </a:solidFill>
            </a:endParaRPr>
          </a:p>
          <a:p>
            <a:pPr algn="ctr"/>
            <a:r>
              <a:rPr lang="pt-BR" b="1" dirty="0">
                <a:solidFill>
                  <a:srgbClr val="002060"/>
                </a:solidFill>
              </a:rPr>
              <a:t>Fiscalização administrativa</a:t>
            </a:r>
          </a:p>
          <a:p>
            <a:pPr algn="ctr"/>
            <a:endParaRPr lang="pt-BR" b="1" dirty="0">
              <a:solidFill>
                <a:srgbClr val="002060"/>
              </a:solidFill>
            </a:endParaRPr>
          </a:p>
          <a:p>
            <a:r>
              <a:rPr lang="pt-BR" b="1" dirty="0">
                <a:solidFill>
                  <a:srgbClr val="002060"/>
                </a:solidFill>
              </a:rPr>
              <a:t>Fiscalização nos contratos de prestação de serviços com regime de dedicação exclusiva de mão de obra </a:t>
            </a:r>
          </a:p>
          <a:p>
            <a:endParaRPr lang="pt-BR" b="1" dirty="0">
              <a:solidFill>
                <a:srgbClr val="002060"/>
              </a:solidFill>
            </a:endParaRPr>
          </a:p>
          <a:p>
            <a:r>
              <a:rPr lang="pt-BR" b="1" dirty="0">
                <a:solidFill>
                  <a:srgbClr val="002060"/>
                </a:solidFill>
              </a:rPr>
              <a:t>Irregularidades</a:t>
            </a:r>
          </a:p>
          <a:p>
            <a:endParaRPr lang="pt-BR" b="1" dirty="0">
              <a:solidFill>
                <a:srgbClr val="002060"/>
              </a:solidFill>
            </a:endParaRPr>
          </a:p>
          <a:p>
            <a:pPr marL="285750" indent="-285750">
              <a:buFont typeface="Wingdings" panose="05000000000000000000" pitchFamily="2" charset="2"/>
              <a:buChar char="§"/>
            </a:pPr>
            <a:r>
              <a:rPr lang="pt-BR" dirty="0"/>
              <a:t>Em caso de indício de irregularidade no recolhimento das contribuições previdenciárias, os fiscais ou gestores de contratos de serviços com regime de dedicação exclusiva de mão de obra deverão oficiar à Receita Federal do Brasil (RFB).</a:t>
            </a:r>
          </a:p>
          <a:p>
            <a:endParaRPr lang="pt-BR" dirty="0"/>
          </a:p>
          <a:p>
            <a:pPr marL="285750" indent="-285750">
              <a:buFont typeface="Wingdings" panose="05000000000000000000" pitchFamily="2" charset="2"/>
              <a:buChar char="§"/>
            </a:pPr>
            <a:r>
              <a:rPr lang="pt-BR" dirty="0"/>
              <a:t>Em caso de indício de irregularidade no recolhimento da contribuição para o FGTS, os fiscais ou gestores de contratos de serviços com regime de dedicação exclusiva de mão de obra deverão oficiar ao Ministério do Trabalho. (Fonte: IN 5/2017, Anexo </a:t>
            </a:r>
            <a:r>
              <a:rPr lang="pt-BR" dirty="0" err="1"/>
              <a:t>ANEXO</a:t>
            </a:r>
            <a:r>
              <a:rPr lang="pt-BR" dirty="0"/>
              <a:t> VIII-B, DA FISCALIZAÇÃO ADMINISTRATIVA</a:t>
            </a:r>
            <a:endParaRPr lang="pt-BR" b="1" dirty="0">
              <a:solidFill>
                <a:srgbClr val="002060"/>
              </a:solidFill>
            </a:endParaRPr>
          </a:p>
          <a:p>
            <a:pPr marL="285750" indent="-285750" algn="ctr">
              <a:buFont typeface="Arial" panose="020B0604020202020204" pitchFamily="34" charset="0"/>
              <a:buChar char="•"/>
            </a:pPr>
            <a:endParaRPr lang="pt-BR" b="1" dirty="0">
              <a:solidFill>
                <a:srgbClr val="002060"/>
              </a:solidFill>
            </a:endParaRPr>
          </a:p>
          <a:p>
            <a:pPr algn="ctr"/>
            <a:endParaRPr lang="pt-BR" b="1" dirty="0">
              <a:solidFill>
                <a:srgbClr val="00B0F0"/>
              </a:solidFill>
            </a:endParaRPr>
          </a:p>
        </p:txBody>
      </p:sp>
    </p:spTree>
    <p:extLst>
      <p:ext uri="{BB962C8B-B14F-4D97-AF65-F5344CB8AC3E}">
        <p14:creationId xmlns:p14="http://schemas.microsoft.com/office/powerpoint/2010/main" val="9449762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51F1083D-F195-78D0-F7D0-2E65B6B54358}"/>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E28E2CF5-7352-62CC-4F92-69B8EE868D84}"/>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7BCCD1C6-952A-09F6-A014-B4F5B6652709}"/>
              </a:ext>
            </a:extLst>
          </p:cNvPr>
          <p:cNvSpPr txBox="1"/>
          <p:nvPr/>
        </p:nvSpPr>
        <p:spPr>
          <a:xfrm>
            <a:off x="221672" y="79022"/>
            <a:ext cx="8624454" cy="4444487"/>
          </a:xfrm>
          <a:prstGeom prst="rect">
            <a:avLst/>
          </a:prstGeom>
          <a:noFill/>
          <a:ln>
            <a:noFill/>
          </a:ln>
        </p:spPr>
        <p:txBody>
          <a:bodyPr spcFirstLastPara="1" wrap="square" lIns="91425" tIns="91425" rIns="91425" bIns="91425" anchor="t" anchorCtr="0">
            <a:noAutofit/>
          </a:bodyPr>
          <a:lstStyle/>
          <a:p>
            <a:pPr algn="ctr"/>
            <a:endParaRPr lang="pt-BR" b="1" dirty="0">
              <a:solidFill>
                <a:srgbClr val="002060"/>
              </a:solidFill>
            </a:endParaRPr>
          </a:p>
          <a:p>
            <a:pPr algn="ctr"/>
            <a:r>
              <a:rPr lang="pt-BR" b="1" dirty="0">
                <a:solidFill>
                  <a:srgbClr val="002060"/>
                </a:solidFill>
              </a:rPr>
              <a:t>Fiscalização administrativa</a:t>
            </a:r>
          </a:p>
          <a:p>
            <a:pPr algn="ctr"/>
            <a:endParaRPr lang="pt-BR" b="1" dirty="0">
              <a:solidFill>
                <a:srgbClr val="00B0F0"/>
              </a:solidFill>
            </a:endParaRPr>
          </a:p>
        </p:txBody>
      </p:sp>
      <p:pic>
        <p:nvPicPr>
          <p:cNvPr id="5" name="Imagem 4">
            <a:extLst>
              <a:ext uri="{FF2B5EF4-FFF2-40B4-BE49-F238E27FC236}">
                <a16:creationId xmlns:a16="http://schemas.microsoft.com/office/drawing/2014/main" id="{88232894-3168-5979-CAAE-648164F9F63A}"/>
              </a:ext>
            </a:extLst>
          </p:cNvPr>
          <p:cNvPicPr>
            <a:picLocks noChangeAspect="1"/>
          </p:cNvPicPr>
          <p:nvPr/>
        </p:nvPicPr>
        <p:blipFill>
          <a:blip r:embed="rId4"/>
          <a:stretch>
            <a:fillRect/>
          </a:stretch>
        </p:blipFill>
        <p:spPr>
          <a:xfrm>
            <a:off x="1169600" y="662583"/>
            <a:ext cx="6804799" cy="3860926"/>
          </a:xfrm>
          <a:prstGeom prst="rect">
            <a:avLst/>
          </a:prstGeom>
        </p:spPr>
      </p:pic>
    </p:spTree>
    <p:extLst>
      <p:ext uri="{BB962C8B-B14F-4D97-AF65-F5344CB8AC3E}">
        <p14:creationId xmlns:p14="http://schemas.microsoft.com/office/powerpoint/2010/main" val="27500494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B7DD4772-66D2-2CAF-06FE-3F2FF5EE8811}"/>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F9F951A9-7053-E031-60CA-0133C16168E2}"/>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844BED7F-FB02-9C6C-C95D-0DDBF6D0DF05}"/>
              </a:ext>
            </a:extLst>
          </p:cNvPr>
          <p:cNvSpPr txBox="1"/>
          <p:nvPr/>
        </p:nvSpPr>
        <p:spPr>
          <a:xfrm>
            <a:off x="115326" y="79022"/>
            <a:ext cx="8913347" cy="4684889"/>
          </a:xfrm>
          <a:prstGeom prst="rect">
            <a:avLst/>
          </a:prstGeom>
          <a:noFill/>
          <a:ln>
            <a:noFill/>
          </a:ln>
        </p:spPr>
        <p:txBody>
          <a:bodyPr spcFirstLastPara="1" wrap="square" lIns="91425" tIns="91425" rIns="91425" bIns="91425" anchor="t" anchorCtr="0">
            <a:noAutofit/>
          </a:bodyPr>
          <a:lstStyle/>
          <a:p>
            <a:pPr algn="ctr"/>
            <a:endParaRPr lang="pt-BR" b="1" dirty="0">
              <a:solidFill>
                <a:srgbClr val="002060"/>
              </a:solidFill>
            </a:endParaRPr>
          </a:p>
          <a:p>
            <a:pPr algn="ctr"/>
            <a:r>
              <a:rPr lang="pt-BR" b="1" dirty="0">
                <a:solidFill>
                  <a:srgbClr val="002060"/>
                </a:solidFill>
              </a:rPr>
              <a:t>Regras sobre recebimento provisório</a:t>
            </a:r>
          </a:p>
          <a:p>
            <a:pPr algn="ctr"/>
            <a:r>
              <a:rPr lang="pt-BR" b="1" dirty="0">
                <a:solidFill>
                  <a:srgbClr val="00B0F0"/>
                </a:solidFill>
              </a:rPr>
              <a:t> </a:t>
            </a:r>
          </a:p>
          <a:p>
            <a:pPr algn="ctr"/>
            <a:endParaRPr lang="pt-BR" b="1" dirty="0">
              <a:solidFill>
                <a:srgbClr val="00B0F0"/>
              </a:solidFill>
            </a:endParaRPr>
          </a:p>
          <a:p>
            <a:pPr algn="just"/>
            <a:r>
              <a:rPr lang="pt-BR" b="1" dirty="0">
                <a:solidFill>
                  <a:srgbClr val="00B0F0"/>
                </a:solidFill>
              </a:rPr>
              <a:t>Fundamento legal:</a:t>
            </a:r>
            <a:r>
              <a:rPr lang="pt-BR" dirty="0">
                <a:solidFill>
                  <a:srgbClr val="00B0F0"/>
                </a:solidFill>
              </a:rPr>
              <a:t> </a:t>
            </a:r>
            <a:r>
              <a:rPr lang="pt-BR" dirty="0"/>
              <a:t>Art. 140 da Lei nº 14.133/2021. </a:t>
            </a:r>
          </a:p>
          <a:p>
            <a:pPr algn="ctr"/>
            <a:endParaRPr lang="pt-BR" b="1" dirty="0">
              <a:solidFill>
                <a:srgbClr val="00B0F0"/>
              </a:solidFill>
            </a:endParaRPr>
          </a:p>
          <a:p>
            <a:pPr algn="ctr"/>
            <a:r>
              <a:rPr lang="pt-BR" b="1" dirty="0">
                <a:solidFill>
                  <a:srgbClr val="00B0F0"/>
                </a:solidFill>
              </a:rPr>
              <a:t>Recebimento provisório para compras</a:t>
            </a:r>
          </a:p>
          <a:p>
            <a:pPr algn="ctr"/>
            <a:endParaRPr lang="pt-BR" dirty="0">
              <a:solidFill>
                <a:srgbClr val="00B0F0"/>
              </a:solidFill>
            </a:endParaRPr>
          </a:p>
          <a:p>
            <a:pPr lvl="0" indent="361950" algn="just">
              <a:lnSpc>
                <a:spcPct val="150000"/>
              </a:lnSpc>
            </a:pPr>
            <a:r>
              <a:rPr lang="pt-BR" dirty="0"/>
              <a:t>Será realizado de </a:t>
            </a:r>
            <a:r>
              <a:rPr lang="pt-BR" b="1" dirty="0">
                <a:solidFill>
                  <a:srgbClr val="00B0F0"/>
                </a:solidFill>
              </a:rPr>
              <a:t>forma sumária</a:t>
            </a:r>
            <a:r>
              <a:rPr lang="pt-BR" dirty="0"/>
              <a:t>, pelo responsável por seu acompanhamento e fiscalização, com verificação posterior da conformidade do material com as exigências contratuais. </a:t>
            </a:r>
          </a:p>
          <a:p>
            <a:pPr lvl="0" indent="361950" algn="just">
              <a:lnSpc>
                <a:spcPct val="150000"/>
              </a:lnSpc>
            </a:pPr>
            <a:r>
              <a:rPr lang="pt-BR" dirty="0"/>
              <a:t>“</a:t>
            </a:r>
            <a:r>
              <a:rPr lang="pt-BR" i="1" dirty="0"/>
              <a:t>Por recebimento provisório sumário entende-se a simples </a:t>
            </a:r>
            <a:r>
              <a:rPr lang="pt-BR" b="1" i="1" dirty="0"/>
              <a:t>verificação de entrega</a:t>
            </a:r>
            <a:r>
              <a:rPr lang="pt-BR" i="1" dirty="0"/>
              <a:t> do material adquirido, conforme descrição do processo de compra em </a:t>
            </a:r>
            <a:r>
              <a:rPr lang="pt-BR" b="1" i="1" dirty="0"/>
              <a:t>quantidade</a:t>
            </a:r>
            <a:r>
              <a:rPr lang="pt-BR" i="1" dirty="0"/>
              <a:t> e </a:t>
            </a:r>
            <a:r>
              <a:rPr lang="pt-BR" b="1" i="1" dirty="0"/>
              <a:t>tipo</a:t>
            </a:r>
            <a:r>
              <a:rPr lang="pt-BR" i="1" dirty="0"/>
              <a:t> de bem, não implicando, neste ato, a aceitação final da entrega, que somente se dará no recebimento definitivo</a:t>
            </a:r>
            <a:r>
              <a:rPr lang="pt-BR" dirty="0"/>
              <a:t>.” (Fonte: Manual Operacional de Gestão e Fiscalização Contratual, Ministério da Gestão e da Inovação em Serviços Públicos – MGI, 2025).</a:t>
            </a:r>
          </a:p>
          <a:p>
            <a:pPr algn="just"/>
            <a:endParaRPr lang="pt-BR" dirty="0"/>
          </a:p>
          <a:p>
            <a:pPr algn="ctr"/>
            <a:endParaRPr lang="pt-BR" dirty="0">
              <a:solidFill>
                <a:srgbClr val="00B0F0"/>
              </a:solidFill>
            </a:endParaRPr>
          </a:p>
          <a:p>
            <a:pPr algn="ctr"/>
            <a:endParaRPr lang="pt-BR" dirty="0"/>
          </a:p>
        </p:txBody>
      </p:sp>
    </p:spTree>
    <p:extLst>
      <p:ext uri="{BB962C8B-B14F-4D97-AF65-F5344CB8AC3E}">
        <p14:creationId xmlns:p14="http://schemas.microsoft.com/office/powerpoint/2010/main" val="4179408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19E940CC-739F-336F-C664-0700585D95DB}"/>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3D56E543-9F3E-D702-592C-D535EFE777C3}"/>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70F88438-D0E7-FD43-09E6-1B6E411C2F86}"/>
              </a:ext>
            </a:extLst>
          </p:cNvPr>
          <p:cNvSpPr txBox="1"/>
          <p:nvPr/>
        </p:nvSpPr>
        <p:spPr>
          <a:xfrm>
            <a:off x="115326" y="79022"/>
            <a:ext cx="8913347" cy="4684889"/>
          </a:xfrm>
          <a:prstGeom prst="rect">
            <a:avLst/>
          </a:prstGeom>
          <a:noFill/>
          <a:ln>
            <a:noFill/>
          </a:ln>
        </p:spPr>
        <p:txBody>
          <a:bodyPr spcFirstLastPara="1" wrap="square" lIns="91425" tIns="91425" rIns="91425" bIns="91425" anchor="t" anchorCtr="0">
            <a:noAutofit/>
          </a:bodyPr>
          <a:lstStyle/>
          <a:p>
            <a:pPr algn="ctr"/>
            <a:endParaRPr lang="pt-BR" b="1" dirty="0">
              <a:solidFill>
                <a:srgbClr val="002060"/>
              </a:solidFill>
            </a:endParaRPr>
          </a:p>
          <a:p>
            <a:pPr algn="ctr"/>
            <a:r>
              <a:rPr lang="pt-BR" b="1" dirty="0">
                <a:solidFill>
                  <a:srgbClr val="002060"/>
                </a:solidFill>
              </a:rPr>
              <a:t>Regras sobre recebimento provisório</a:t>
            </a:r>
          </a:p>
          <a:p>
            <a:pPr algn="ctr"/>
            <a:r>
              <a:rPr lang="pt-BR" b="1" dirty="0">
                <a:solidFill>
                  <a:srgbClr val="00B0F0"/>
                </a:solidFill>
              </a:rPr>
              <a:t> </a:t>
            </a:r>
          </a:p>
          <a:p>
            <a:pPr marL="285750" lvl="0" indent="-285750" algn="just">
              <a:lnSpc>
                <a:spcPct val="150000"/>
              </a:lnSpc>
              <a:buFont typeface="Wingdings" panose="05000000000000000000" pitchFamily="2" charset="2"/>
              <a:buChar char="Ø"/>
            </a:pPr>
            <a:r>
              <a:rPr lang="pt-BR" dirty="0"/>
              <a:t>Para realizar o recebimento provisório de bens, deverá ser verificado a discriminação em nota fiscal corresponde ao que consta do termo de referência, contrato ou instrumento de contratação direta. </a:t>
            </a:r>
          </a:p>
          <a:p>
            <a:pPr lvl="0" indent="361950" algn="just">
              <a:lnSpc>
                <a:spcPct val="150000"/>
              </a:lnSpc>
            </a:pPr>
            <a:r>
              <a:rPr lang="pt-BR" dirty="0"/>
              <a:t>A </a:t>
            </a:r>
            <a:r>
              <a:rPr lang="pt-BR" b="1" dirty="0">
                <a:solidFill>
                  <a:srgbClr val="00B0F0"/>
                </a:solidFill>
              </a:rPr>
              <a:t>nota fiscal </a:t>
            </a:r>
            <a:r>
              <a:rPr lang="pt-BR" dirty="0"/>
              <a:t>ou </a:t>
            </a:r>
            <a:r>
              <a:rPr lang="pt-BR" b="1" dirty="0">
                <a:solidFill>
                  <a:srgbClr val="00B0F0"/>
                </a:solidFill>
              </a:rPr>
              <a:t>instrumento de cobrança </a:t>
            </a:r>
            <a:r>
              <a:rPr lang="pt-BR" dirty="0"/>
              <a:t>devem conter, obrigatoriamente:</a:t>
            </a:r>
          </a:p>
          <a:p>
            <a:pPr indent="361950" algn="just">
              <a:lnSpc>
                <a:spcPct val="150000"/>
              </a:lnSpc>
            </a:pPr>
            <a:r>
              <a:rPr lang="pt-BR" dirty="0"/>
              <a:t>a) descrição do material;</a:t>
            </a:r>
          </a:p>
          <a:p>
            <a:pPr indent="361950" algn="just">
              <a:lnSpc>
                <a:spcPct val="150000"/>
              </a:lnSpc>
            </a:pPr>
            <a:r>
              <a:rPr lang="pt-BR" dirty="0"/>
              <a:t>b) quantidade;</a:t>
            </a:r>
          </a:p>
          <a:p>
            <a:pPr indent="361950" algn="just">
              <a:lnSpc>
                <a:spcPct val="150000"/>
              </a:lnSpc>
            </a:pPr>
            <a:r>
              <a:rPr lang="pt-BR" dirty="0"/>
              <a:t>c) unidade de medida;</a:t>
            </a:r>
          </a:p>
          <a:p>
            <a:pPr indent="361950" algn="just">
              <a:lnSpc>
                <a:spcPct val="150000"/>
              </a:lnSpc>
            </a:pPr>
            <a:r>
              <a:rPr lang="pt-BR" dirty="0"/>
              <a:t>d) preços unitário e total. </a:t>
            </a:r>
          </a:p>
          <a:p>
            <a:pPr marL="285750" indent="-285750" algn="just">
              <a:lnSpc>
                <a:spcPct val="150000"/>
              </a:lnSpc>
              <a:buFont typeface="Wingdings" panose="05000000000000000000" pitchFamily="2" charset="2"/>
              <a:buChar char="Ø"/>
            </a:pPr>
            <a:r>
              <a:rPr lang="pt-BR" dirty="0"/>
              <a:t>O bem recebido será submetido à conferência quantitativa além da conferência documental apresentada. A segunda etapa do recebimento dos bens envolve o exame qualitativo, que comporá o recebimento definitivo.</a:t>
            </a:r>
          </a:p>
          <a:p>
            <a:pPr marL="285750" indent="-285750" algn="just">
              <a:lnSpc>
                <a:spcPct val="150000"/>
              </a:lnSpc>
              <a:buFont typeface="Wingdings" panose="05000000000000000000" pitchFamily="2" charset="2"/>
              <a:buChar char="Ø"/>
            </a:pPr>
            <a:endParaRPr lang="pt-BR" dirty="0"/>
          </a:p>
          <a:p>
            <a:pPr algn="just"/>
            <a:endParaRPr lang="pt-BR" dirty="0"/>
          </a:p>
          <a:p>
            <a:pPr algn="ctr"/>
            <a:endParaRPr lang="pt-BR" dirty="0">
              <a:solidFill>
                <a:srgbClr val="00B0F0"/>
              </a:solidFill>
            </a:endParaRPr>
          </a:p>
          <a:p>
            <a:pPr algn="ctr"/>
            <a:endParaRPr lang="pt-BR" dirty="0"/>
          </a:p>
        </p:txBody>
      </p:sp>
    </p:spTree>
    <p:extLst>
      <p:ext uri="{BB962C8B-B14F-4D97-AF65-F5344CB8AC3E}">
        <p14:creationId xmlns:p14="http://schemas.microsoft.com/office/powerpoint/2010/main" val="3976984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56CF9E31-B7A6-6066-A377-3E689188FCB8}"/>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D4FE0C72-01C1-E74F-9307-D31A306CF9C7}"/>
              </a:ext>
            </a:extLst>
          </p:cNvPr>
          <p:cNvPicPr preferRelativeResize="0"/>
          <p:nvPr/>
        </p:nvPicPr>
        <p:blipFill>
          <a:blip r:embed="rId3">
            <a:alphaModFix/>
          </a:blip>
          <a:stretch>
            <a:fillRect/>
          </a:stretch>
        </p:blipFill>
        <p:spPr>
          <a:xfrm>
            <a:off x="0" y="0"/>
            <a:ext cx="9143990" cy="5143500"/>
          </a:xfrm>
          <a:prstGeom prst="rect">
            <a:avLst/>
          </a:prstGeom>
          <a:noFill/>
          <a:ln>
            <a:noFill/>
          </a:ln>
        </p:spPr>
      </p:pic>
      <p:sp>
        <p:nvSpPr>
          <p:cNvPr id="61" name="Google Shape;61;p14">
            <a:extLst>
              <a:ext uri="{FF2B5EF4-FFF2-40B4-BE49-F238E27FC236}">
                <a16:creationId xmlns:a16="http://schemas.microsoft.com/office/drawing/2014/main" id="{5F02DFED-DF7E-6B9B-8832-F8CAEDC15F64}"/>
              </a:ext>
            </a:extLst>
          </p:cNvPr>
          <p:cNvSpPr txBox="1"/>
          <p:nvPr/>
        </p:nvSpPr>
        <p:spPr>
          <a:xfrm>
            <a:off x="0" y="158044"/>
            <a:ext cx="8721436" cy="1830083"/>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algn="ctr"/>
            <a:r>
              <a:rPr lang="pt-BR" b="1" dirty="0">
                <a:solidFill>
                  <a:srgbClr val="002060"/>
                </a:solidFill>
              </a:rPr>
              <a:t>Do dever da Administração de fiscalizar seus contratos</a:t>
            </a:r>
            <a:endParaRPr lang="pt-BR" dirty="0">
              <a:solidFill>
                <a:srgbClr val="002060"/>
              </a:solidFill>
            </a:endParaRPr>
          </a:p>
          <a:p>
            <a:pPr algn="ctr"/>
            <a:r>
              <a:rPr lang="pt-BR" b="1" dirty="0">
                <a:solidFill>
                  <a:srgbClr val="00B0F0"/>
                </a:solidFill>
              </a:rPr>
              <a:t> </a:t>
            </a:r>
          </a:p>
          <a:p>
            <a:pPr algn="ctr"/>
            <a:endParaRPr lang="pt-BR" b="1" dirty="0">
              <a:solidFill>
                <a:srgbClr val="00B0F0"/>
              </a:solidFill>
            </a:endParaRPr>
          </a:p>
          <a:p>
            <a:pPr marL="361950" algn="just"/>
            <a:r>
              <a:rPr lang="pt-BR" b="1" dirty="0">
                <a:solidFill>
                  <a:srgbClr val="00B0F0"/>
                </a:solidFill>
              </a:rPr>
              <a:t>Fundamento legal: </a:t>
            </a:r>
            <a:r>
              <a:rPr lang="pt-BR" dirty="0">
                <a:solidFill>
                  <a:schemeClr val="tx1"/>
                </a:solidFill>
              </a:rPr>
              <a:t>Art. </a:t>
            </a:r>
            <a:r>
              <a:rPr lang="pt-BR" dirty="0"/>
              <a:t>104 da Lei nº 14.133/2021: </a:t>
            </a:r>
          </a:p>
          <a:p>
            <a:pPr marL="361950"/>
            <a:endParaRPr lang="pt-BR" dirty="0"/>
          </a:p>
          <a:p>
            <a:pPr marL="361950"/>
            <a:r>
              <a:rPr lang="pt-BR" i="1" dirty="0"/>
              <a:t>Art. 104. O regime jurídico dos contratos instituído por esta Lei confere à Administração, em relação a eles, as prerrogativas de:</a:t>
            </a:r>
          </a:p>
          <a:p>
            <a:pPr marL="361950"/>
            <a:r>
              <a:rPr lang="pt-BR" i="1" dirty="0"/>
              <a:t>I - modificá-los, unilateralmente, para melhor adequação às finalidades de interesse público, respeitados os direitos do contratado;</a:t>
            </a:r>
          </a:p>
          <a:p>
            <a:pPr marL="361950"/>
            <a:r>
              <a:rPr lang="pt-BR" i="1" dirty="0"/>
              <a:t>II - extingui-los, unilateralmente, nos casos especificados nesta Lei;</a:t>
            </a:r>
          </a:p>
          <a:p>
            <a:pPr marL="361950"/>
            <a:r>
              <a:rPr lang="pt-BR" b="1" i="1" dirty="0"/>
              <a:t>III - fiscalizar sua execução;</a:t>
            </a:r>
          </a:p>
          <a:p>
            <a:pPr marL="361950"/>
            <a:endParaRPr lang="pt-BR" dirty="0"/>
          </a:p>
          <a:p>
            <a:pPr marL="361950" algn="just"/>
            <a:r>
              <a:rPr lang="pt-BR" dirty="0"/>
              <a:t>Ainda que a legislação mencione prerrogativa “a</a:t>
            </a:r>
            <a:r>
              <a:rPr lang="pt-BR" i="1" dirty="0"/>
              <a:t> rigor jurídico, não se trata de mera prerrogativa, como se fosse uma espécie de faculdade. A Administração tem o poder-dever ou mesmo o dever-poder de fiscalizar a execução dos contratos. Quer-se se dizer que antes de ser uma prerrogativa, a fiscalização dos contratos administrativos é um dever, uma obrigação inescusável da Administração</a:t>
            </a:r>
            <a:r>
              <a:rPr lang="pt-BR" dirty="0"/>
              <a:t>”. (</a:t>
            </a:r>
            <a:r>
              <a:rPr lang="pt-BR" dirty="0" err="1"/>
              <a:t>Niebuhr</a:t>
            </a:r>
            <a:r>
              <a:rPr lang="pt-BR" dirty="0"/>
              <a:t>, Joel de Menezes. Licitação Pública e Contrato Administrativo. 8. Ed. Belo Horizonte: Fórum: 2025, p. 1128). </a:t>
            </a:r>
          </a:p>
        </p:txBody>
      </p:sp>
    </p:spTree>
    <p:extLst>
      <p:ext uri="{BB962C8B-B14F-4D97-AF65-F5344CB8AC3E}">
        <p14:creationId xmlns:p14="http://schemas.microsoft.com/office/powerpoint/2010/main" val="7040966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B95209DB-DE2A-3C0C-84DD-54F22830BB87}"/>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0E68FDE7-446D-1AD2-9581-2B064DD85466}"/>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BFD556C0-9DCD-BB65-D6AB-BEA4E2130BE1}"/>
              </a:ext>
            </a:extLst>
          </p:cNvPr>
          <p:cNvSpPr txBox="1"/>
          <p:nvPr/>
        </p:nvSpPr>
        <p:spPr>
          <a:xfrm>
            <a:off x="1" y="158045"/>
            <a:ext cx="9144000" cy="4756150"/>
          </a:xfrm>
          <a:prstGeom prst="rect">
            <a:avLst/>
          </a:prstGeom>
          <a:noFill/>
          <a:ln>
            <a:noFill/>
          </a:ln>
        </p:spPr>
        <p:txBody>
          <a:bodyPr spcFirstLastPara="1" wrap="square" lIns="91425" tIns="91425" rIns="91425" bIns="91425" anchor="t" anchorCtr="0">
            <a:noAutofit/>
          </a:bodyPr>
          <a:lstStyle/>
          <a:p>
            <a:pPr algn="ctr"/>
            <a:endParaRPr lang="pt-BR" b="1" dirty="0">
              <a:solidFill>
                <a:srgbClr val="002060"/>
              </a:solidFill>
            </a:endParaRPr>
          </a:p>
          <a:p>
            <a:pPr algn="ctr"/>
            <a:r>
              <a:rPr lang="pt-BR" b="1" dirty="0">
                <a:solidFill>
                  <a:srgbClr val="002060"/>
                </a:solidFill>
              </a:rPr>
              <a:t>Regras sobre recebimento provisório</a:t>
            </a:r>
          </a:p>
          <a:p>
            <a:pPr algn="ctr"/>
            <a:r>
              <a:rPr lang="pt-BR" b="1" dirty="0">
                <a:solidFill>
                  <a:srgbClr val="00B0F0"/>
                </a:solidFill>
              </a:rPr>
              <a:t> </a:t>
            </a:r>
          </a:p>
          <a:p>
            <a:pPr algn="ctr"/>
            <a:r>
              <a:rPr lang="pt-BR" b="1" dirty="0">
                <a:solidFill>
                  <a:srgbClr val="00B0F0"/>
                </a:solidFill>
              </a:rPr>
              <a:t>Recebimento provisório para obras e serviços</a:t>
            </a:r>
          </a:p>
          <a:p>
            <a:endParaRPr lang="pt-BR" dirty="0"/>
          </a:p>
          <a:p>
            <a:pPr lvl="0" indent="361950" algn="just">
              <a:lnSpc>
                <a:spcPct val="120000"/>
              </a:lnSpc>
            </a:pPr>
            <a:r>
              <a:rPr lang="pt-BR" dirty="0"/>
              <a:t>Será realizado mediante termo detalhado, quando verificado o cumprimento das exigências de caráter técnico.</a:t>
            </a:r>
          </a:p>
          <a:p>
            <a:pPr lvl="0" indent="361950" algn="just">
              <a:lnSpc>
                <a:spcPct val="120000"/>
              </a:lnSpc>
            </a:pPr>
            <a:r>
              <a:rPr lang="pt-BR" dirty="0"/>
              <a:t>Joel de Menezes </a:t>
            </a:r>
            <a:r>
              <a:rPr lang="pt-BR" dirty="0" err="1"/>
              <a:t>Niebuhr</a:t>
            </a:r>
            <a:r>
              <a:rPr lang="pt-BR" dirty="0"/>
              <a:t> esclarece que "</a:t>
            </a:r>
            <a:r>
              <a:rPr lang="pt-BR" i="1" dirty="0"/>
              <a:t>de acordo com a alínea 'a' do inciso I do artigo 140 da Lei nº 14.133/2021, no que tange às obras e aos serviços, o fiscal do contrato é responsável pelo recebimento provisório, 'mediante termo detalhado, quando verificado o cumprimento das exigências de caráter técnico'. Portanto, em relação às obras e aos serviços, o fiscal deve avaliar se o contratado executou o objeto do contrato e deve produzir documento que detalhe os serviços e as obras executadas</a:t>
            </a:r>
            <a:r>
              <a:rPr lang="pt-BR" dirty="0"/>
              <a:t>." (NIEBUHR, Joel de Menezes. Licitação Pública e Contrato Administrativo, 8 ed., Belo Horizonte: Editora Fórum, 2025, p. 1151).</a:t>
            </a:r>
          </a:p>
          <a:p>
            <a:pPr indent="361950" algn="just">
              <a:lnSpc>
                <a:spcPct val="120000"/>
              </a:lnSpc>
              <a:buFont typeface="Wingdings" panose="05000000000000000000" pitchFamily="2" charset="2"/>
              <a:buChar char="Ø"/>
            </a:pPr>
            <a:endParaRPr lang="pt-BR" dirty="0"/>
          </a:p>
          <a:p>
            <a:pPr algn="just"/>
            <a:endParaRPr lang="pt-BR" dirty="0"/>
          </a:p>
          <a:p>
            <a:pPr algn="ctr"/>
            <a:endParaRPr lang="pt-BR" dirty="0">
              <a:solidFill>
                <a:srgbClr val="00B0F0"/>
              </a:solidFill>
            </a:endParaRPr>
          </a:p>
          <a:p>
            <a:pPr algn="ctr"/>
            <a:endParaRPr lang="pt-BR" dirty="0"/>
          </a:p>
        </p:txBody>
      </p:sp>
    </p:spTree>
    <p:extLst>
      <p:ext uri="{BB962C8B-B14F-4D97-AF65-F5344CB8AC3E}">
        <p14:creationId xmlns:p14="http://schemas.microsoft.com/office/powerpoint/2010/main" val="32888221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783F49DF-EE2F-929D-BEBD-365FBBD7E4F0}"/>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41361EF7-0E30-2117-E67C-664365E96286}"/>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71BF230A-91FE-9AB0-E6B6-78F95D886FA0}"/>
              </a:ext>
            </a:extLst>
          </p:cNvPr>
          <p:cNvSpPr txBox="1"/>
          <p:nvPr/>
        </p:nvSpPr>
        <p:spPr>
          <a:xfrm>
            <a:off x="1" y="158045"/>
            <a:ext cx="9144000" cy="4756150"/>
          </a:xfrm>
          <a:prstGeom prst="rect">
            <a:avLst/>
          </a:prstGeom>
          <a:noFill/>
          <a:ln>
            <a:noFill/>
          </a:ln>
        </p:spPr>
        <p:txBody>
          <a:bodyPr spcFirstLastPara="1" wrap="square" lIns="91425" tIns="91425" rIns="91425" bIns="91425" anchor="t" anchorCtr="0">
            <a:noAutofit/>
          </a:bodyPr>
          <a:lstStyle/>
          <a:p>
            <a:pPr algn="ctr"/>
            <a:endParaRPr lang="pt-BR" b="1" dirty="0">
              <a:solidFill>
                <a:srgbClr val="002060"/>
              </a:solidFill>
            </a:endParaRPr>
          </a:p>
          <a:p>
            <a:pPr algn="ctr"/>
            <a:r>
              <a:rPr lang="pt-BR" b="1" dirty="0">
                <a:solidFill>
                  <a:srgbClr val="002060"/>
                </a:solidFill>
              </a:rPr>
              <a:t>Regras sobre recebimento provisório</a:t>
            </a:r>
          </a:p>
          <a:p>
            <a:pPr algn="ctr"/>
            <a:r>
              <a:rPr lang="pt-BR" b="1" dirty="0">
                <a:solidFill>
                  <a:srgbClr val="00B0F0"/>
                </a:solidFill>
              </a:rPr>
              <a:t> </a:t>
            </a:r>
          </a:p>
          <a:p>
            <a:pPr algn="ctr"/>
            <a:r>
              <a:rPr lang="pt-BR" b="1" dirty="0">
                <a:solidFill>
                  <a:srgbClr val="00B0F0"/>
                </a:solidFill>
              </a:rPr>
              <a:t>Recebimento provisório para obras e serviços</a:t>
            </a:r>
          </a:p>
          <a:p>
            <a:endParaRPr lang="pt-BR" dirty="0"/>
          </a:p>
          <a:p>
            <a:pPr marL="285750" lvl="0" indent="-285750" algn="just">
              <a:lnSpc>
                <a:spcPct val="120000"/>
              </a:lnSpc>
              <a:buFont typeface="Arial" panose="020B0604020202020204" pitchFamily="34" charset="0"/>
              <a:buChar char="•"/>
            </a:pPr>
            <a:r>
              <a:rPr lang="pt-BR" dirty="0"/>
              <a:t>O </a:t>
            </a:r>
            <a:r>
              <a:rPr lang="pt-BR" b="1" dirty="0"/>
              <a:t>Acórdão 2696/2013-Plenário</a:t>
            </a:r>
            <a:r>
              <a:rPr lang="pt-BR" dirty="0"/>
              <a:t> (TC 018.841/2013-9) destacou que "a aceitação provisória da obra é tanto um direito do contratado – que, por meio dela, transfere a posse do bem ou do resultado do serviço – quanto um dever da Administração Pública – que assegura o controle sobre o desempenho das obras recebidas e sobre a conformidade do objeto com as especificações técnicas, legais e contratuais." (Informativo de Jurisprudência sobre Licitações e Contratos nº 171 do TCU).</a:t>
            </a:r>
          </a:p>
          <a:p>
            <a:pPr marL="285750" lvl="0" indent="-285750" algn="just">
              <a:lnSpc>
                <a:spcPct val="120000"/>
              </a:lnSpc>
              <a:buFont typeface="Arial" panose="020B0604020202020204" pitchFamily="34" charset="0"/>
              <a:buChar char="•"/>
            </a:pPr>
            <a:endParaRPr lang="pt-BR" dirty="0"/>
          </a:p>
          <a:p>
            <a:pPr marL="285750" lvl="0" indent="-285750" algn="just">
              <a:lnSpc>
                <a:spcPct val="120000"/>
              </a:lnSpc>
              <a:buFont typeface="Arial" panose="020B0604020202020204" pitchFamily="34" charset="0"/>
              <a:buChar char="•"/>
            </a:pPr>
            <a:r>
              <a:rPr lang="pt-BR" dirty="0"/>
              <a:t>Já o </a:t>
            </a:r>
            <a:r>
              <a:rPr lang="pt-BR" b="1" dirty="0"/>
              <a:t>Acórdão 3972/2023 – TCU – Segunda Câmara</a:t>
            </a:r>
            <a:r>
              <a:rPr lang="pt-BR" dirty="0"/>
              <a:t> firmou o entendimento de que "</a:t>
            </a:r>
            <a:r>
              <a:rPr lang="pt-BR" b="1" dirty="0">
                <a:solidFill>
                  <a:srgbClr val="FF0000"/>
                </a:solidFill>
              </a:rPr>
              <a:t>a atestação da execução de serviços de engenharia com base apenas em medição realizada pela própria empresa contratada</a:t>
            </a:r>
            <a:r>
              <a:rPr lang="pt-BR" dirty="0"/>
              <a:t>, sem rigorosa e efetiva verificação dos quantitativos realizados, documentada em memória de cálculo, </a:t>
            </a:r>
            <a:r>
              <a:rPr lang="pt-BR" b="1" dirty="0">
                <a:solidFill>
                  <a:srgbClr val="FF0000"/>
                </a:solidFill>
              </a:rPr>
              <a:t>caracteriza erro grosseiro apto à responsabilização do fiscal do contrato</a:t>
            </a:r>
            <a:r>
              <a:rPr lang="pt-BR" dirty="0"/>
              <a:t> (art. 28 do Decreto-lei 4.657/1942 - </a:t>
            </a:r>
            <a:r>
              <a:rPr lang="pt-BR" dirty="0" err="1"/>
              <a:t>Lindb</a:t>
            </a:r>
            <a:r>
              <a:rPr lang="pt-BR" dirty="0"/>
              <a:t>)."</a:t>
            </a:r>
          </a:p>
          <a:p>
            <a:r>
              <a:rPr lang="pt-BR" dirty="0"/>
              <a:t> </a:t>
            </a:r>
          </a:p>
          <a:p>
            <a:pPr indent="361950" algn="just">
              <a:lnSpc>
                <a:spcPct val="120000"/>
              </a:lnSpc>
              <a:buFont typeface="Wingdings" panose="05000000000000000000" pitchFamily="2" charset="2"/>
              <a:buChar char="Ø"/>
            </a:pPr>
            <a:endParaRPr lang="pt-BR" dirty="0"/>
          </a:p>
          <a:p>
            <a:pPr algn="just"/>
            <a:endParaRPr lang="pt-BR" dirty="0"/>
          </a:p>
          <a:p>
            <a:pPr algn="ctr"/>
            <a:endParaRPr lang="pt-BR" dirty="0">
              <a:solidFill>
                <a:srgbClr val="00B0F0"/>
              </a:solidFill>
            </a:endParaRPr>
          </a:p>
          <a:p>
            <a:pPr algn="ctr"/>
            <a:endParaRPr lang="pt-BR" dirty="0"/>
          </a:p>
        </p:txBody>
      </p:sp>
    </p:spTree>
    <p:extLst>
      <p:ext uri="{BB962C8B-B14F-4D97-AF65-F5344CB8AC3E}">
        <p14:creationId xmlns:p14="http://schemas.microsoft.com/office/powerpoint/2010/main" val="13225750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02DBDD0F-494B-C01F-24DC-B68406939CC7}"/>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1F7BA2BE-6A2F-DD2A-F5ED-007D7B1D8A55}"/>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D0F6CD75-353D-6A99-A877-42B8E8D7297D}"/>
              </a:ext>
            </a:extLst>
          </p:cNvPr>
          <p:cNvSpPr txBox="1"/>
          <p:nvPr/>
        </p:nvSpPr>
        <p:spPr>
          <a:xfrm>
            <a:off x="1" y="158045"/>
            <a:ext cx="9144000" cy="4756150"/>
          </a:xfrm>
          <a:prstGeom prst="rect">
            <a:avLst/>
          </a:prstGeom>
          <a:noFill/>
          <a:ln>
            <a:noFill/>
          </a:ln>
        </p:spPr>
        <p:txBody>
          <a:bodyPr spcFirstLastPara="1" wrap="square" lIns="91425" tIns="91425" rIns="91425" bIns="91425" anchor="t" anchorCtr="0">
            <a:noAutofit/>
          </a:bodyPr>
          <a:lstStyle/>
          <a:p>
            <a:r>
              <a:rPr lang="pt-BR" dirty="0"/>
              <a:t> </a:t>
            </a:r>
            <a:endParaRPr lang="pt-BR" dirty="0">
              <a:solidFill>
                <a:srgbClr val="002060"/>
              </a:solidFill>
            </a:endParaRPr>
          </a:p>
          <a:p>
            <a:pPr algn="ctr">
              <a:lnSpc>
                <a:spcPct val="120000"/>
              </a:lnSpc>
            </a:pPr>
            <a:r>
              <a:rPr lang="pt-BR" b="1" dirty="0">
                <a:solidFill>
                  <a:srgbClr val="002060"/>
                </a:solidFill>
              </a:rPr>
              <a:t>Distinção entre recebimento definitivo e recebimento provisório</a:t>
            </a:r>
          </a:p>
          <a:p>
            <a:pPr algn="ctr">
              <a:lnSpc>
                <a:spcPct val="120000"/>
              </a:lnSpc>
            </a:pPr>
            <a:endParaRPr lang="pt-BR" b="1" dirty="0">
              <a:solidFill>
                <a:srgbClr val="00B0F0"/>
              </a:solidFill>
            </a:endParaRPr>
          </a:p>
          <a:p>
            <a:pPr algn="ctr">
              <a:lnSpc>
                <a:spcPct val="120000"/>
              </a:lnSpc>
            </a:pPr>
            <a:endParaRPr lang="pt-BR" b="1" dirty="0">
              <a:solidFill>
                <a:srgbClr val="00B0F0"/>
              </a:solidFill>
            </a:endParaRPr>
          </a:p>
          <a:p>
            <a:pPr algn="just"/>
            <a:endParaRPr lang="pt-BR" dirty="0"/>
          </a:p>
          <a:p>
            <a:pPr algn="ctr"/>
            <a:endParaRPr lang="pt-BR" dirty="0">
              <a:solidFill>
                <a:srgbClr val="00B0F0"/>
              </a:solidFill>
            </a:endParaRPr>
          </a:p>
          <a:p>
            <a:pPr algn="ctr"/>
            <a:endParaRPr lang="pt-BR" dirty="0"/>
          </a:p>
        </p:txBody>
      </p:sp>
      <p:pic>
        <p:nvPicPr>
          <p:cNvPr id="3" name="Imagem 2">
            <a:extLst>
              <a:ext uri="{FF2B5EF4-FFF2-40B4-BE49-F238E27FC236}">
                <a16:creationId xmlns:a16="http://schemas.microsoft.com/office/drawing/2014/main" id="{34185241-10D3-E256-D883-8D39B1FF8EA6}"/>
              </a:ext>
            </a:extLst>
          </p:cNvPr>
          <p:cNvPicPr>
            <a:picLocks noChangeAspect="1"/>
          </p:cNvPicPr>
          <p:nvPr/>
        </p:nvPicPr>
        <p:blipFill>
          <a:blip r:embed="rId4"/>
          <a:stretch>
            <a:fillRect/>
          </a:stretch>
        </p:blipFill>
        <p:spPr>
          <a:xfrm>
            <a:off x="418994" y="812800"/>
            <a:ext cx="8250873" cy="3443111"/>
          </a:xfrm>
          <a:prstGeom prst="rect">
            <a:avLst/>
          </a:prstGeom>
        </p:spPr>
      </p:pic>
    </p:spTree>
    <p:extLst>
      <p:ext uri="{BB962C8B-B14F-4D97-AF65-F5344CB8AC3E}">
        <p14:creationId xmlns:p14="http://schemas.microsoft.com/office/powerpoint/2010/main" val="3602699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6F35C40D-DEEF-646F-9409-BD66F18FE906}"/>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EBEB1B47-9E05-14BB-E9EA-D4215F63863B}"/>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6A4CC84A-E3BD-6BC7-DB7A-E9AFD0137FE1}"/>
              </a:ext>
            </a:extLst>
          </p:cNvPr>
          <p:cNvSpPr txBox="1"/>
          <p:nvPr/>
        </p:nvSpPr>
        <p:spPr>
          <a:xfrm>
            <a:off x="1" y="158045"/>
            <a:ext cx="9144000" cy="4756150"/>
          </a:xfrm>
          <a:prstGeom prst="rect">
            <a:avLst/>
          </a:prstGeom>
          <a:noFill/>
          <a:ln>
            <a:noFill/>
          </a:ln>
        </p:spPr>
        <p:txBody>
          <a:bodyPr spcFirstLastPara="1" wrap="square" lIns="91425" tIns="91425" rIns="91425" bIns="91425" anchor="t" anchorCtr="0">
            <a:noAutofit/>
          </a:bodyPr>
          <a:lstStyle/>
          <a:p>
            <a:pPr algn="ctr"/>
            <a:r>
              <a:rPr lang="pt-BR" dirty="0">
                <a:solidFill>
                  <a:srgbClr val="002060"/>
                </a:solidFill>
              </a:rPr>
              <a:t> </a:t>
            </a:r>
            <a:r>
              <a:rPr lang="pt-BR" b="1" dirty="0">
                <a:solidFill>
                  <a:srgbClr val="002060"/>
                </a:solidFill>
              </a:rPr>
              <a:t>Distinção entre recebimento definitivo e recebimento provisório</a:t>
            </a:r>
          </a:p>
          <a:p>
            <a:pPr algn="ctr">
              <a:lnSpc>
                <a:spcPct val="120000"/>
              </a:lnSpc>
            </a:pPr>
            <a:endParaRPr lang="pt-BR" b="1" dirty="0">
              <a:solidFill>
                <a:srgbClr val="00B0F0"/>
              </a:solidFill>
            </a:endParaRPr>
          </a:p>
          <a:p>
            <a:pPr algn="ctr">
              <a:lnSpc>
                <a:spcPct val="120000"/>
              </a:lnSpc>
            </a:pPr>
            <a:endParaRPr lang="pt-BR" b="1" dirty="0">
              <a:solidFill>
                <a:srgbClr val="00B0F0"/>
              </a:solidFill>
            </a:endParaRPr>
          </a:p>
          <a:p>
            <a:pPr algn="just"/>
            <a:endParaRPr lang="pt-BR" dirty="0"/>
          </a:p>
          <a:p>
            <a:pPr algn="ctr"/>
            <a:endParaRPr lang="pt-BR" dirty="0">
              <a:solidFill>
                <a:srgbClr val="00B0F0"/>
              </a:solidFill>
            </a:endParaRPr>
          </a:p>
          <a:p>
            <a:pPr algn="ctr"/>
            <a:endParaRPr lang="pt-BR" dirty="0"/>
          </a:p>
        </p:txBody>
      </p:sp>
      <p:pic>
        <p:nvPicPr>
          <p:cNvPr id="4" name="Imagem 3">
            <a:extLst>
              <a:ext uri="{FF2B5EF4-FFF2-40B4-BE49-F238E27FC236}">
                <a16:creationId xmlns:a16="http://schemas.microsoft.com/office/drawing/2014/main" id="{7ABDA049-BBF9-8DA8-6A36-B4CCCF25B00F}"/>
              </a:ext>
            </a:extLst>
          </p:cNvPr>
          <p:cNvPicPr>
            <a:picLocks noChangeAspect="1"/>
          </p:cNvPicPr>
          <p:nvPr/>
        </p:nvPicPr>
        <p:blipFill>
          <a:blip r:embed="rId4"/>
          <a:stretch>
            <a:fillRect/>
          </a:stretch>
        </p:blipFill>
        <p:spPr>
          <a:xfrm>
            <a:off x="1128889" y="632179"/>
            <a:ext cx="7258755" cy="3849592"/>
          </a:xfrm>
          <a:prstGeom prst="rect">
            <a:avLst/>
          </a:prstGeom>
        </p:spPr>
      </p:pic>
    </p:spTree>
    <p:extLst>
      <p:ext uri="{BB962C8B-B14F-4D97-AF65-F5344CB8AC3E}">
        <p14:creationId xmlns:p14="http://schemas.microsoft.com/office/powerpoint/2010/main" val="8450396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E8481B64-ACA6-EE29-ECA4-4A6B5CD0EC01}"/>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D627DC3F-08D1-14C2-942C-70FB159F9392}"/>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1CA702A7-0E6F-8E96-E521-1F78AB7C9FFD}"/>
              </a:ext>
            </a:extLst>
          </p:cNvPr>
          <p:cNvSpPr txBox="1"/>
          <p:nvPr/>
        </p:nvSpPr>
        <p:spPr>
          <a:xfrm>
            <a:off x="1" y="158045"/>
            <a:ext cx="9144000" cy="4756150"/>
          </a:xfrm>
          <a:prstGeom prst="rect">
            <a:avLst/>
          </a:prstGeom>
          <a:noFill/>
          <a:ln>
            <a:noFill/>
          </a:ln>
        </p:spPr>
        <p:txBody>
          <a:bodyPr spcFirstLastPara="1" wrap="square" lIns="91425" tIns="91425" rIns="91425" bIns="91425" anchor="t" anchorCtr="0">
            <a:noAutofit/>
          </a:bodyPr>
          <a:lstStyle/>
          <a:p>
            <a:pPr algn="ctr"/>
            <a:r>
              <a:rPr lang="pt-BR" b="1" dirty="0">
                <a:solidFill>
                  <a:srgbClr val="002060"/>
                </a:solidFill>
              </a:rPr>
              <a:t>Algumas regras específicas sobre o recebimento definitivo em obras</a:t>
            </a:r>
            <a:endParaRPr lang="pt-BR" dirty="0">
              <a:solidFill>
                <a:srgbClr val="002060"/>
              </a:solidFill>
            </a:endParaRPr>
          </a:p>
          <a:p>
            <a:pPr lvl="0"/>
            <a:endParaRPr lang="pt-BR" dirty="0"/>
          </a:p>
          <a:p>
            <a:pPr marL="285750" lvl="0" indent="-285750" algn="just">
              <a:lnSpc>
                <a:spcPct val="150000"/>
              </a:lnSpc>
              <a:buFont typeface="Wingdings" panose="05000000000000000000" pitchFamily="2" charset="2"/>
              <a:buChar char="q"/>
            </a:pPr>
            <a:r>
              <a:rPr lang="pt-BR" dirty="0"/>
              <a:t>Em se tratando de projeto de obra, o recebimento definitivo pela Administração não eximirá o projetista ou o consultor da responsabilidade objetiva por todos os danos causados por falha de projeto.</a:t>
            </a:r>
          </a:p>
          <a:p>
            <a:pPr marL="285750" lvl="0" indent="-285750" algn="just">
              <a:lnSpc>
                <a:spcPct val="150000"/>
              </a:lnSpc>
              <a:buFont typeface="Wingdings" panose="05000000000000000000" pitchFamily="2" charset="2"/>
              <a:buChar char="q"/>
            </a:pPr>
            <a:r>
              <a:rPr lang="pt-BR" dirty="0"/>
              <a:t>Em se tratando de obra, o recebimento definitivo pela Administração não eximirá o contratado, pelo prazo mínimo de 5 (cinco) anos, admitida a previsão de prazo de garantia superior no edital e no contrato, da responsabilidade objetiva pela solidez e pela segurança dos materiais e dos serviços executados e pela funcionalidade da construção, da reforma, da recuperação ou da ampliação do bem imóvel, e, em caso de vício, defeito ou incorreção identificados, o contratado ficará responsável pela reparação, pela correção, pela reconstrução ou pela substituição necessárias.</a:t>
            </a:r>
          </a:p>
          <a:p>
            <a:pPr algn="ctr">
              <a:lnSpc>
                <a:spcPct val="120000"/>
              </a:lnSpc>
            </a:pPr>
            <a:endParaRPr lang="pt-BR" b="1" dirty="0">
              <a:solidFill>
                <a:srgbClr val="00B0F0"/>
              </a:solidFill>
            </a:endParaRPr>
          </a:p>
          <a:p>
            <a:pPr algn="ctr">
              <a:lnSpc>
                <a:spcPct val="120000"/>
              </a:lnSpc>
            </a:pPr>
            <a:endParaRPr lang="pt-BR" b="1" dirty="0">
              <a:solidFill>
                <a:srgbClr val="00B0F0"/>
              </a:solidFill>
            </a:endParaRPr>
          </a:p>
          <a:p>
            <a:pPr algn="just"/>
            <a:endParaRPr lang="pt-BR" dirty="0"/>
          </a:p>
          <a:p>
            <a:pPr algn="ctr"/>
            <a:endParaRPr lang="pt-BR" dirty="0">
              <a:solidFill>
                <a:srgbClr val="00B0F0"/>
              </a:solidFill>
            </a:endParaRPr>
          </a:p>
          <a:p>
            <a:pPr algn="ctr"/>
            <a:endParaRPr lang="pt-BR" dirty="0"/>
          </a:p>
        </p:txBody>
      </p:sp>
    </p:spTree>
    <p:extLst>
      <p:ext uri="{BB962C8B-B14F-4D97-AF65-F5344CB8AC3E}">
        <p14:creationId xmlns:p14="http://schemas.microsoft.com/office/powerpoint/2010/main" val="32846487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0EC60F89-3285-9E4C-7E2A-A6A95771CF2C}"/>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B35B5F4B-1146-5FCF-32FE-61417761F091}"/>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B59462B8-B617-7FAA-2D2D-CDF15E618071}"/>
              </a:ext>
            </a:extLst>
          </p:cNvPr>
          <p:cNvSpPr txBox="1"/>
          <p:nvPr/>
        </p:nvSpPr>
        <p:spPr>
          <a:xfrm>
            <a:off x="1" y="0"/>
            <a:ext cx="9144000" cy="4914195"/>
          </a:xfrm>
          <a:prstGeom prst="rect">
            <a:avLst/>
          </a:prstGeom>
          <a:noFill/>
          <a:ln>
            <a:noFill/>
          </a:ln>
        </p:spPr>
        <p:txBody>
          <a:bodyPr spcFirstLastPara="1" wrap="square" lIns="91425" tIns="91425" rIns="91425" bIns="91425" anchor="t" anchorCtr="0">
            <a:noAutofit/>
          </a:bodyPr>
          <a:lstStyle/>
          <a:p>
            <a:pPr algn="ctr">
              <a:lnSpc>
                <a:spcPct val="120000"/>
              </a:lnSpc>
            </a:pPr>
            <a:endParaRPr lang="pt-BR" dirty="0">
              <a:solidFill>
                <a:srgbClr val="002060"/>
              </a:solidFill>
            </a:endParaRPr>
          </a:p>
          <a:p>
            <a:pPr algn="ctr"/>
            <a:r>
              <a:rPr lang="pt-BR" b="1" dirty="0">
                <a:solidFill>
                  <a:srgbClr val="002060"/>
                </a:solidFill>
              </a:rPr>
              <a:t>Registro de Ocorrências: Como registrar falhas e defeitos para futura sanção</a:t>
            </a:r>
          </a:p>
          <a:p>
            <a:pPr algn="ctr"/>
            <a:endParaRPr lang="pt-BR" dirty="0">
              <a:solidFill>
                <a:srgbClr val="002060"/>
              </a:solidFill>
            </a:endParaRPr>
          </a:p>
          <a:p>
            <a:r>
              <a:rPr lang="pt-BR" b="1" dirty="0">
                <a:solidFill>
                  <a:srgbClr val="00B0F0"/>
                </a:solidFill>
              </a:rPr>
              <a:t>A importância dos registros do fiscal técnico para a aplicação de sanções administrativas</a:t>
            </a:r>
          </a:p>
          <a:p>
            <a:endParaRPr lang="pt-BR" dirty="0">
              <a:solidFill>
                <a:srgbClr val="00B0F0"/>
              </a:solidFill>
            </a:endParaRPr>
          </a:p>
          <a:p>
            <a:pPr indent="360363" algn="just">
              <a:lnSpc>
                <a:spcPct val="120000"/>
              </a:lnSpc>
            </a:pPr>
            <a:r>
              <a:rPr lang="pt-BR" dirty="0"/>
              <a:t>A atividade de fiscalização não se limita à identificação de falhas na execução contratual. É indispensável que todas as ocorrências sejam devidamente registradas, de forma clara, objetiva e contemporânea aos fatos, pois esses registros poderão servir de fundamento para a adoção de medidas corretivas, aplicação de glosas, apuração de responsabilidades e eventual instauração de processo sancionatório.</a:t>
            </a:r>
          </a:p>
          <a:p>
            <a:pPr indent="360363" algn="just"/>
            <a:endParaRPr lang="pt-BR" dirty="0">
              <a:solidFill>
                <a:srgbClr val="00B0F0"/>
              </a:solidFill>
            </a:endParaRPr>
          </a:p>
          <a:p>
            <a:r>
              <a:rPr lang="pt-BR" b="1" dirty="0">
                <a:solidFill>
                  <a:srgbClr val="00B0F0"/>
                </a:solidFill>
              </a:rPr>
              <a:t>Boas práticas para registro de ocorrências</a:t>
            </a:r>
            <a:endParaRPr lang="pt-BR" dirty="0">
              <a:solidFill>
                <a:srgbClr val="00B0F0"/>
              </a:solidFill>
            </a:endParaRPr>
          </a:p>
          <a:p>
            <a:r>
              <a:rPr lang="pt-BR" dirty="0"/>
              <a:t>Ao identificar falhas, atrasos, defeitos ou irregularidades, recomenda-se que o fiscal registre, sempre que possível:</a:t>
            </a:r>
          </a:p>
          <a:p>
            <a:pPr marL="285750" lvl="0" indent="-285750">
              <a:buFont typeface="Arial" panose="020B0604020202020204" pitchFamily="34" charset="0"/>
              <a:buChar char="•"/>
            </a:pPr>
            <a:r>
              <a:rPr lang="pt-BR" dirty="0"/>
              <a:t>a data e o local da ocorrência; </a:t>
            </a:r>
          </a:p>
          <a:p>
            <a:pPr marL="285750" lvl="0" indent="-285750">
              <a:buFont typeface="Arial" panose="020B0604020202020204" pitchFamily="34" charset="0"/>
              <a:buChar char="•"/>
            </a:pPr>
            <a:r>
              <a:rPr lang="pt-BR" dirty="0"/>
              <a:t>a descrição objetiva dos fatos constatados; </a:t>
            </a:r>
          </a:p>
          <a:p>
            <a:pPr marL="285750" lvl="0" indent="-285750">
              <a:buFont typeface="Arial" panose="020B0604020202020204" pitchFamily="34" charset="0"/>
              <a:buChar char="•"/>
            </a:pPr>
            <a:r>
              <a:rPr lang="pt-BR" dirty="0"/>
              <a:t>a cláusula contratual, especificação técnica ou obrigação eventualmente descumprida; </a:t>
            </a:r>
          </a:p>
          <a:p>
            <a:pPr marL="285750" indent="-285750" algn="just">
              <a:buFont typeface="Arial" panose="020B0604020202020204" pitchFamily="34" charset="0"/>
              <a:buChar char="•"/>
            </a:pPr>
            <a:endParaRPr lang="pt-BR" dirty="0">
              <a:solidFill>
                <a:srgbClr val="00B0F0"/>
              </a:solidFill>
            </a:endParaRPr>
          </a:p>
          <a:p>
            <a:pPr algn="ctr"/>
            <a:endParaRPr lang="pt-BR" dirty="0"/>
          </a:p>
        </p:txBody>
      </p:sp>
    </p:spTree>
    <p:extLst>
      <p:ext uri="{BB962C8B-B14F-4D97-AF65-F5344CB8AC3E}">
        <p14:creationId xmlns:p14="http://schemas.microsoft.com/office/powerpoint/2010/main" val="28419384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BC1D3E0E-3995-0AE3-4B6E-6E5F6352FA6D}"/>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01190FA7-F61E-1373-28D8-1C2EFC2D7C07}"/>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24D619B1-BC66-6983-759B-BC2C9F80054E}"/>
              </a:ext>
            </a:extLst>
          </p:cNvPr>
          <p:cNvSpPr txBox="1"/>
          <p:nvPr/>
        </p:nvSpPr>
        <p:spPr>
          <a:xfrm>
            <a:off x="1" y="0"/>
            <a:ext cx="9144000" cy="4914195"/>
          </a:xfrm>
          <a:prstGeom prst="rect">
            <a:avLst/>
          </a:prstGeom>
          <a:noFill/>
          <a:ln>
            <a:noFill/>
          </a:ln>
        </p:spPr>
        <p:txBody>
          <a:bodyPr spcFirstLastPara="1" wrap="square" lIns="91425" tIns="91425" rIns="91425" bIns="91425" anchor="t" anchorCtr="0">
            <a:noAutofit/>
          </a:bodyPr>
          <a:lstStyle/>
          <a:p>
            <a:pPr algn="ctr">
              <a:lnSpc>
                <a:spcPct val="120000"/>
              </a:lnSpc>
            </a:pPr>
            <a:endParaRPr lang="pt-BR" dirty="0">
              <a:solidFill>
                <a:srgbClr val="002060"/>
              </a:solidFill>
            </a:endParaRPr>
          </a:p>
          <a:p>
            <a:pPr algn="ctr"/>
            <a:r>
              <a:rPr lang="pt-BR" b="1" dirty="0">
                <a:solidFill>
                  <a:srgbClr val="002060"/>
                </a:solidFill>
              </a:rPr>
              <a:t>Registro de Ocorrências: Como registrar falhas e defeitos para futura sanção</a:t>
            </a:r>
          </a:p>
          <a:p>
            <a:pPr algn="ctr"/>
            <a:endParaRPr lang="pt-BR" b="1" dirty="0">
              <a:solidFill>
                <a:srgbClr val="002060"/>
              </a:solidFill>
            </a:endParaRPr>
          </a:p>
          <a:p>
            <a:pPr marL="285750" lvl="0" indent="-15875">
              <a:lnSpc>
                <a:spcPct val="120000"/>
              </a:lnSpc>
              <a:buFont typeface="Arial" panose="020B0604020202020204" pitchFamily="34" charset="0"/>
              <a:buChar char="•"/>
            </a:pPr>
            <a:r>
              <a:rPr lang="pt-BR" dirty="0"/>
              <a:t>os impactos causados à execução contratual; </a:t>
            </a:r>
          </a:p>
          <a:p>
            <a:pPr marL="285750" lvl="0" indent="-15875">
              <a:lnSpc>
                <a:spcPct val="120000"/>
              </a:lnSpc>
              <a:buFont typeface="Arial" panose="020B0604020202020204" pitchFamily="34" charset="0"/>
              <a:buChar char="•"/>
            </a:pPr>
            <a:r>
              <a:rPr lang="pt-BR" dirty="0"/>
              <a:t>as medidas corretivas exigidas da contratada; </a:t>
            </a:r>
          </a:p>
          <a:p>
            <a:pPr marL="285750" lvl="0" indent="-15875">
              <a:lnSpc>
                <a:spcPct val="120000"/>
              </a:lnSpc>
              <a:buFont typeface="Arial" panose="020B0604020202020204" pitchFamily="34" charset="0"/>
              <a:buChar char="•"/>
            </a:pPr>
            <a:r>
              <a:rPr lang="pt-BR" dirty="0"/>
              <a:t>o prazo concedido para regularização; </a:t>
            </a:r>
          </a:p>
          <a:p>
            <a:pPr marL="285750" lvl="0" indent="-15875">
              <a:lnSpc>
                <a:spcPct val="120000"/>
              </a:lnSpc>
              <a:buFont typeface="Arial" panose="020B0604020202020204" pitchFamily="34" charset="0"/>
              <a:buChar char="•"/>
            </a:pPr>
            <a:r>
              <a:rPr lang="pt-BR" dirty="0"/>
              <a:t>evidências da ocorrência, como fotografias, relatórios, medições, e-mails, atas de reunião ou documentos equivalentes. </a:t>
            </a:r>
          </a:p>
          <a:p>
            <a:pPr marL="285750" indent="-15875" algn="ctr">
              <a:lnSpc>
                <a:spcPct val="120000"/>
              </a:lnSpc>
            </a:pPr>
            <a:endParaRPr lang="pt-BR" b="1" dirty="0">
              <a:solidFill>
                <a:srgbClr val="002060"/>
              </a:solidFill>
            </a:endParaRPr>
          </a:p>
          <a:p>
            <a:pPr marL="285750" indent="-15875" algn="ctr">
              <a:lnSpc>
                <a:spcPct val="120000"/>
              </a:lnSpc>
            </a:pPr>
            <a:r>
              <a:rPr lang="pt-BR" b="1" dirty="0">
                <a:solidFill>
                  <a:srgbClr val="002060"/>
                </a:solidFill>
              </a:rPr>
              <a:t>(Ver modelos de relatórios)</a:t>
            </a:r>
          </a:p>
          <a:p>
            <a:pPr algn="ctr"/>
            <a:endParaRPr lang="pt-BR" b="1" dirty="0">
              <a:solidFill>
                <a:srgbClr val="002060"/>
              </a:solidFill>
            </a:endParaRPr>
          </a:p>
          <a:p>
            <a:pPr marL="285750" indent="-285750" algn="just">
              <a:buFont typeface="Arial" panose="020B0604020202020204" pitchFamily="34" charset="0"/>
              <a:buChar char="•"/>
            </a:pPr>
            <a:endParaRPr lang="pt-BR" dirty="0">
              <a:solidFill>
                <a:srgbClr val="00B0F0"/>
              </a:solidFill>
            </a:endParaRPr>
          </a:p>
          <a:p>
            <a:pPr algn="ctr"/>
            <a:endParaRPr lang="pt-BR" dirty="0"/>
          </a:p>
        </p:txBody>
      </p:sp>
    </p:spTree>
    <p:extLst>
      <p:ext uri="{BB962C8B-B14F-4D97-AF65-F5344CB8AC3E}">
        <p14:creationId xmlns:p14="http://schemas.microsoft.com/office/powerpoint/2010/main" val="30112905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81E25F82-6262-D73E-1BC6-549EAE6CAE93}"/>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6A8CCF36-7506-3475-3AE8-B792FA057FB2}"/>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AED5EBE8-3051-833A-412C-96E53703D851}"/>
              </a:ext>
            </a:extLst>
          </p:cNvPr>
          <p:cNvSpPr txBox="1"/>
          <p:nvPr/>
        </p:nvSpPr>
        <p:spPr>
          <a:xfrm>
            <a:off x="1" y="0"/>
            <a:ext cx="9144000" cy="4914195"/>
          </a:xfrm>
          <a:prstGeom prst="rect">
            <a:avLst/>
          </a:prstGeom>
          <a:noFill/>
          <a:ln>
            <a:noFill/>
          </a:ln>
        </p:spPr>
        <p:txBody>
          <a:bodyPr spcFirstLastPara="1" wrap="square" lIns="91425" tIns="91425" rIns="91425" bIns="91425" anchor="t" anchorCtr="0">
            <a:noAutofit/>
          </a:bodyPr>
          <a:lstStyle/>
          <a:p>
            <a:pPr algn="ctr">
              <a:lnSpc>
                <a:spcPct val="120000"/>
              </a:lnSpc>
            </a:pPr>
            <a:endParaRPr lang="pt-BR" dirty="0">
              <a:solidFill>
                <a:srgbClr val="002060"/>
              </a:solidFill>
            </a:endParaRPr>
          </a:p>
          <a:p>
            <a:pPr algn="ctr"/>
            <a:r>
              <a:rPr lang="pt-BR" b="1" dirty="0">
                <a:solidFill>
                  <a:srgbClr val="002060"/>
                </a:solidFill>
              </a:rPr>
              <a:t>Registro de Ocorrências: Como registrar falhas e defeitos para futura sanção</a:t>
            </a:r>
          </a:p>
          <a:p>
            <a:pPr algn="ctr"/>
            <a:endParaRPr lang="pt-BR" b="1" dirty="0">
              <a:solidFill>
                <a:srgbClr val="002060"/>
              </a:solidFill>
            </a:endParaRPr>
          </a:p>
          <a:p>
            <a:pPr marL="285750" indent="-15875"/>
            <a:r>
              <a:rPr lang="pt-BR" b="1" dirty="0">
                <a:solidFill>
                  <a:srgbClr val="00B0F0"/>
                </a:solidFill>
              </a:rPr>
              <a:t>Notificação da contratada </a:t>
            </a:r>
          </a:p>
          <a:p>
            <a:pPr indent="269875" algn="just"/>
            <a:r>
              <a:rPr lang="pt-BR" dirty="0"/>
              <a:t>Verificada a irregularidade, o fiscal deverá emitir notificação à contratada para correção da falha, estabelecendo prazo razoável para saneamento, nos termos de suas atribuições.</a:t>
            </a:r>
          </a:p>
          <a:p>
            <a:pPr indent="269875" algn="just"/>
            <a:r>
              <a:rPr lang="pt-BR" dirty="0"/>
              <a:t>A notificação deve ser formal, conter a descrição da irregularidade identificada e ser juntada ao processo administrativo, permitindo a comprovação de que a empresa foi cientificada da ocorrência e teve oportunidade de promover a correção necessária. </a:t>
            </a:r>
            <a:r>
              <a:rPr lang="pt-BR" b="1" dirty="0"/>
              <a:t>(</a:t>
            </a:r>
            <a:r>
              <a:rPr lang="pt-BR" b="1" dirty="0">
                <a:solidFill>
                  <a:srgbClr val="002060"/>
                </a:solidFill>
              </a:rPr>
              <a:t>Ver modelo de notificação</a:t>
            </a:r>
            <a:r>
              <a:rPr lang="pt-BR" b="1" dirty="0"/>
              <a:t>)</a:t>
            </a:r>
          </a:p>
          <a:p>
            <a:pPr algn="just"/>
            <a:r>
              <a:rPr lang="pt-BR" dirty="0"/>
              <a:t>	</a:t>
            </a:r>
          </a:p>
          <a:p>
            <a:pPr indent="360363" algn="just"/>
            <a:r>
              <a:rPr lang="pt-BR" b="1" dirty="0">
                <a:solidFill>
                  <a:srgbClr val="00B0F0"/>
                </a:solidFill>
              </a:rPr>
              <a:t>Relação entre fiscalização e sanções</a:t>
            </a:r>
          </a:p>
          <a:p>
            <a:pPr algn="ctr"/>
            <a:endParaRPr lang="pt-BR" dirty="0"/>
          </a:p>
          <a:p>
            <a:pPr indent="360363" algn="just"/>
            <a:r>
              <a:rPr lang="pt-BR" dirty="0"/>
              <a:t>Nem toda falha contratual resultará na aplicação de penalidade. Entretanto, a ausência de registros adequados pode impedir que a Administração demonstre a ocorrência do inadimplemento e comprometer eventual aplicação de sanções.</a:t>
            </a:r>
          </a:p>
          <a:p>
            <a:pPr indent="360363" algn="just"/>
            <a:r>
              <a:rPr lang="pt-BR" dirty="0"/>
              <a:t>Por essa razão, o processo sancionatório deve ser precedido de elementos objetivos produzidos durante a fiscalização contratual. Quanto mais completos e consistentes forem os registros do fiscal, maior será a segurança jurídica das decisões administrativas relacionadas à aplicação de advertência, multa, impedimento de licitar ou demais sanções previstas na Lei nº 14.133/2021.</a:t>
            </a:r>
          </a:p>
          <a:p>
            <a:pPr indent="269875" algn="just">
              <a:lnSpc>
                <a:spcPct val="120000"/>
              </a:lnSpc>
            </a:pPr>
            <a:endParaRPr lang="pt-BR" dirty="0"/>
          </a:p>
          <a:p>
            <a:pPr algn="ctr"/>
            <a:endParaRPr lang="pt-BR" b="1" dirty="0">
              <a:solidFill>
                <a:srgbClr val="002060"/>
              </a:solidFill>
            </a:endParaRPr>
          </a:p>
          <a:p>
            <a:pPr marL="285750" indent="-285750" algn="just">
              <a:buFont typeface="Arial" panose="020B0604020202020204" pitchFamily="34" charset="0"/>
              <a:buChar char="•"/>
            </a:pPr>
            <a:endParaRPr lang="pt-BR" dirty="0">
              <a:solidFill>
                <a:srgbClr val="00B0F0"/>
              </a:solidFill>
            </a:endParaRPr>
          </a:p>
          <a:p>
            <a:pPr algn="ctr"/>
            <a:endParaRPr lang="pt-BR" dirty="0"/>
          </a:p>
        </p:txBody>
      </p:sp>
    </p:spTree>
    <p:extLst>
      <p:ext uri="{BB962C8B-B14F-4D97-AF65-F5344CB8AC3E}">
        <p14:creationId xmlns:p14="http://schemas.microsoft.com/office/powerpoint/2010/main" val="30783406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EE6CAE1B-5C01-3B5F-C0EC-B86CA305F5C5}"/>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D4596FE0-66B2-623B-881B-4499DA00F4BB}"/>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4441F446-8775-8C11-6F56-C9B3217E76E7}"/>
              </a:ext>
            </a:extLst>
          </p:cNvPr>
          <p:cNvSpPr txBox="1"/>
          <p:nvPr/>
        </p:nvSpPr>
        <p:spPr>
          <a:xfrm>
            <a:off x="1" y="0"/>
            <a:ext cx="9144000" cy="4914195"/>
          </a:xfrm>
          <a:prstGeom prst="rect">
            <a:avLst/>
          </a:prstGeom>
          <a:noFill/>
          <a:ln>
            <a:noFill/>
          </a:ln>
        </p:spPr>
        <p:txBody>
          <a:bodyPr spcFirstLastPara="1" wrap="square" lIns="91425" tIns="91425" rIns="91425" bIns="91425" anchor="t" anchorCtr="0">
            <a:noAutofit/>
          </a:bodyPr>
          <a:lstStyle/>
          <a:p>
            <a:pPr algn="ctr">
              <a:lnSpc>
                <a:spcPct val="120000"/>
              </a:lnSpc>
            </a:pPr>
            <a:endParaRPr lang="pt-BR" dirty="0">
              <a:solidFill>
                <a:srgbClr val="002060"/>
              </a:solidFill>
            </a:endParaRPr>
          </a:p>
          <a:p>
            <a:pPr algn="ctr"/>
            <a:r>
              <a:rPr lang="pt-BR" b="1" dirty="0">
                <a:solidFill>
                  <a:srgbClr val="002060"/>
                </a:solidFill>
              </a:rPr>
              <a:t>Providências em encerramento de exercício</a:t>
            </a:r>
          </a:p>
          <a:p>
            <a:pPr algn="ctr"/>
            <a:endParaRPr lang="pt-BR" b="1" dirty="0">
              <a:solidFill>
                <a:srgbClr val="002060"/>
              </a:solidFill>
            </a:endParaRPr>
          </a:p>
          <a:p>
            <a:pPr algn="ctr"/>
            <a:endParaRPr lang="pt-BR" b="1" dirty="0">
              <a:solidFill>
                <a:srgbClr val="002060"/>
              </a:solidFill>
            </a:endParaRPr>
          </a:p>
          <a:p>
            <a:pPr algn="ctr"/>
            <a:endParaRPr lang="pt-BR" dirty="0"/>
          </a:p>
        </p:txBody>
      </p:sp>
      <p:sp>
        <p:nvSpPr>
          <p:cNvPr id="6" name="CaixaDeTexto 5">
            <a:extLst>
              <a:ext uri="{FF2B5EF4-FFF2-40B4-BE49-F238E27FC236}">
                <a16:creationId xmlns:a16="http://schemas.microsoft.com/office/drawing/2014/main" id="{A8F4DB0D-5E41-A305-9D74-8015CED51DFF}"/>
              </a:ext>
            </a:extLst>
          </p:cNvPr>
          <p:cNvSpPr txBox="1"/>
          <p:nvPr/>
        </p:nvSpPr>
        <p:spPr>
          <a:xfrm>
            <a:off x="508000" y="824089"/>
            <a:ext cx="6350000" cy="954107"/>
          </a:xfrm>
          <a:prstGeom prst="rect">
            <a:avLst/>
          </a:prstGeom>
          <a:noFill/>
        </p:spPr>
        <p:txBody>
          <a:bodyPr wrap="square">
            <a:spAutoFit/>
          </a:bodyPr>
          <a:lstStyle/>
          <a:p>
            <a:pPr marL="285750" indent="-15875"/>
            <a:r>
              <a:rPr lang="pt-BR" b="1" dirty="0">
                <a:solidFill>
                  <a:srgbClr val="00B0F0"/>
                </a:solidFill>
              </a:rPr>
              <a:t>Providências Gerais (CHECK LIST)</a:t>
            </a:r>
          </a:p>
          <a:p>
            <a:pPr marL="285750" indent="-15875"/>
            <a:endParaRPr lang="pt-BR" b="1" dirty="0">
              <a:solidFill>
                <a:srgbClr val="00B0F0"/>
              </a:solidFill>
            </a:endParaRPr>
          </a:p>
          <a:p>
            <a:pPr marL="285750" indent="-15875"/>
            <a:endParaRPr lang="pt-BR" b="1" dirty="0">
              <a:solidFill>
                <a:srgbClr val="00B0F0"/>
              </a:solidFill>
            </a:endParaRPr>
          </a:p>
          <a:p>
            <a:pPr marL="285750" indent="-15875"/>
            <a:endParaRPr lang="pt-BR" b="1" dirty="0">
              <a:solidFill>
                <a:srgbClr val="00B0F0"/>
              </a:solidFill>
            </a:endParaRPr>
          </a:p>
        </p:txBody>
      </p:sp>
      <p:graphicFrame>
        <p:nvGraphicFramePr>
          <p:cNvPr id="7" name="Tabela 6">
            <a:extLst>
              <a:ext uri="{FF2B5EF4-FFF2-40B4-BE49-F238E27FC236}">
                <a16:creationId xmlns:a16="http://schemas.microsoft.com/office/drawing/2014/main" id="{6175C9E7-60A5-69F6-15B2-6850631FFF2E}"/>
              </a:ext>
            </a:extLst>
          </p:cNvPr>
          <p:cNvGraphicFramePr>
            <a:graphicFrameLocks noGrp="1"/>
          </p:cNvGraphicFramePr>
          <p:nvPr>
            <p:extLst>
              <p:ext uri="{D42A27DB-BD31-4B8C-83A1-F6EECF244321}">
                <p14:modId xmlns:p14="http://schemas.microsoft.com/office/powerpoint/2010/main" val="3791841468"/>
              </p:ext>
            </p:extLst>
          </p:nvPr>
        </p:nvGraphicFramePr>
        <p:xfrm>
          <a:off x="598310" y="1102097"/>
          <a:ext cx="8060268" cy="3035516"/>
        </p:xfrm>
        <a:graphic>
          <a:graphicData uri="http://schemas.openxmlformats.org/drawingml/2006/table">
            <a:tbl>
              <a:tblPr/>
              <a:tblGrid>
                <a:gridCol w="2686756">
                  <a:extLst>
                    <a:ext uri="{9D8B030D-6E8A-4147-A177-3AD203B41FA5}">
                      <a16:colId xmlns:a16="http://schemas.microsoft.com/office/drawing/2014/main" val="2653588173"/>
                    </a:ext>
                  </a:extLst>
                </a:gridCol>
                <a:gridCol w="2686756">
                  <a:extLst>
                    <a:ext uri="{9D8B030D-6E8A-4147-A177-3AD203B41FA5}">
                      <a16:colId xmlns:a16="http://schemas.microsoft.com/office/drawing/2014/main" val="151409560"/>
                    </a:ext>
                  </a:extLst>
                </a:gridCol>
                <a:gridCol w="2686756">
                  <a:extLst>
                    <a:ext uri="{9D8B030D-6E8A-4147-A177-3AD203B41FA5}">
                      <a16:colId xmlns:a16="http://schemas.microsoft.com/office/drawing/2014/main" val="432740732"/>
                    </a:ext>
                  </a:extLst>
                </a:gridCol>
              </a:tblGrid>
              <a:tr h="226590">
                <a:tc>
                  <a:txBody>
                    <a:bodyPr/>
                    <a:lstStyle/>
                    <a:p>
                      <a:pPr algn="ctr">
                        <a:buNone/>
                      </a:pPr>
                      <a:r>
                        <a:rPr lang="pt-BR" sz="1100" dirty="0"/>
                        <a:t>Item</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buNone/>
                      </a:pPr>
                      <a:r>
                        <a:rPr lang="pt-BR" sz="1100" dirty="0"/>
                        <a:t>Verificação</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buNone/>
                      </a:pPr>
                      <a:r>
                        <a:rPr lang="pt-BR" sz="1100" dirty="0"/>
                        <a:t>Responsável</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515177729"/>
                  </a:ext>
                </a:extLst>
              </a:tr>
              <a:tr h="547063">
                <a:tc>
                  <a:txBody>
                    <a:bodyPr/>
                    <a:lstStyle/>
                    <a:p>
                      <a:pPr algn="ctr">
                        <a:buNone/>
                      </a:pPr>
                      <a:r>
                        <a:rPr lang="pt-BR" sz="1100" dirty="0"/>
                        <a:t>☐</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buNone/>
                      </a:pPr>
                      <a:r>
                        <a:rPr lang="pt-BR" sz="1100" dirty="0"/>
                        <a:t>Verificar a vigência de todos os contratos administrativos.</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pt-BR" sz="1100"/>
                        <a:t>Gestor</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7827847"/>
                  </a:ext>
                </a:extLst>
              </a:tr>
              <a:tr h="547063">
                <a:tc>
                  <a:txBody>
                    <a:bodyPr/>
                    <a:lstStyle/>
                    <a:p>
                      <a:pPr algn="ctr">
                        <a:buNone/>
                      </a:pPr>
                      <a:r>
                        <a:rPr lang="pt-BR" sz="1100" dirty="0"/>
                        <a:t>☐</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buNone/>
                      </a:pPr>
                      <a:r>
                        <a:rPr lang="pt-BR" sz="1100" dirty="0"/>
                        <a:t>Identificar quais contratos se encerram até o início do próximo exercício.</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pt-BR" sz="1100" dirty="0"/>
                        <a:t>Gestor</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42293831"/>
                  </a:ext>
                </a:extLst>
              </a:tr>
              <a:tr h="547063">
                <a:tc>
                  <a:txBody>
                    <a:bodyPr/>
                    <a:lstStyle/>
                    <a:p>
                      <a:pPr algn="ctr">
                        <a:buNone/>
                      </a:pPr>
                      <a:r>
                        <a:rPr lang="pt-BR" sz="1100"/>
                        <a:t>☐</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buNone/>
                      </a:pPr>
                      <a:r>
                        <a:rPr lang="pt-BR" sz="1100" dirty="0"/>
                        <a:t>Conferir o saldo financeiro e o saldo de execução dos contratos vigentes.</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pt-BR" sz="1100" dirty="0"/>
                        <a:t>Gestor/Fiscal</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94292044"/>
                  </a:ext>
                </a:extLst>
              </a:tr>
              <a:tr h="547063">
                <a:tc>
                  <a:txBody>
                    <a:bodyPr/>
                    <a:lstStyle/>
                    <a:p>
                      <a:pPr algn="ctr">
                        <a:buNone/>
                      </a:pPr>
                      <a:r>
                        <a:rPr lang="pt-BR" sz="1100"/>
                        <a:t>☐</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buNone/>
                      </a:pPr>
                      <a:r>
                        <a:rPr lang="pt-BR" sz="1100"/>
                        <a:t>Confirmar a existência de empenhos suficientes para as despesas do exercício.</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pt-BR" sz="1100" dirty="0"/>
                        <a:t>Gestor</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7447384"/>
                  </a:ext>
                </a:extLst>
              </a:tr>
              <a:tr h="547063">
                <a:tc>
                  <a:txBody>
                    <a:bodyPr/>
                    <a:lstStyle/>
                    <a:p>
                      <a:pPr algn="ctr">
                        <a:buNone/>
                      </a:pPr>
                      <a:r>
                        <a:rPr lang="pt-BR" sz="1100" dirty="0"/>
                        <a:t>☐</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buNone/>
                      </a:pPr>
                      <a:r>
                        <a:rPr lang="pt-BR" sz="1100" dirty="0"/>
                        <a:t>Avaliar a necessidade de iniciar novos processos licitatórios.</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pt-BR" sz="1100" dirty="0"/>
                        <a:t>Gestor</a:t>
                      </a:r>
                    </a:p>
                  </a:txBody>
                  <a:tcPr marL="88353" marR="88353" marT="44176" marB="441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226335"/>
                  </a:ext>
                </a:extLst>
              </a:tr>
            </a:tbl>
          </a:graphicData>
        </a:graphic>
      </p:graphicFrame>
    </p:spTree>
    <p:extLst>
      <p:ext uri="{BB962C8B-B14F-4D97-AF65-F5344CB8AC3E}">
        <p14:creationId xmlns:p14="http://schemas.microsoft.com/office/powerpoint/2010/main" val="24488530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1BCF2385-881A-763F-AC25-22DEB2B8CA30}"/>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09331D00-2451-3CE6-4E76-59F319816BF2}"/>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CC96160A-8790-CD73-ADC9-C34C4E538B90}"/>
              </a:ext>
            </a:extLst>
          </p:cNvPr>
          <p:cNvSpPr txBox="1"/>
          <p:nvPr/>
        </p:nvSpPr>
        <p:spPr>
          <a:xfrm>
            <a:off x="1" y="0"/>
            <a:ext cx="9144000" cy="4914195"/>
          </a:xfrm>
          <a:prstGeom prst="rect">
            <a:avLst/>
          </a:prstGeom>
          <a:noFill/>
          <a:ln>
            <a:noFill/>
          </a:ln>
        </p:spPr>
        <p:txBody>
          <a:bodyPr spcFirstLastPara="1" wrap="square" lIns="91425" tIns="91425" rIns="91425" bIns="91425" anchor="t" anchorCtr="0">
            <a:noAutofit/>
          </a:bodyPr>
          <a:lstStyle/>
          <a:p>
            <a:pPr algn="ctr">
              <a:lnSpc>
                <a:spcPct val="120000"/>
              </a:lnSpc>
            </a:pPr>
            <a:endParaRPr lang="pt-BR" dirty="0">
              <a:solidFill>
                <a:srgbClr val="002060"/>
              </a:solidFill>
            </a:endParaRPr>
          </a:p>
          <a:p>
            <a:pPr algn="ctr"/>
            <a:r>
              <a:rPr lang="pt-BR" b="1" dirty="0">
                <a:solidFill>
                  <a:srgbClr val="002060"/>
                </a:solidFill>
              </a:rPr>
              <a:t>Providências em encerramento de exercício</a:t>
            </a:r>
          </a:p>
          <a:p>
            <a:pPr algn="ctr"/>
            <a:endParaRPr lang="pt-BR" b="1" dirty="0">
              <a:solidFill>
                <a:srgbClr val="002060"/>
              </a:solidFill>
            </a:endParaRPr>
          </a:p>
          <a:p>
            <a:pPr algn="ctr"/>
            <a:endParaRPr lang="pt-BR" b="1" dirty="0">
              <a:solidFill>
                <a:srgbClr val="002060"/>
              </a:solidFill>
            </a:endParaRPr>
          </a:p>
          <a:p>
            <a:pPr marL="285750" indent="-15875"/>
            <a:r>
              <a:rPr lang="pt-BR" b="1" dirty="0">
                <a:solidFill>
                  <a:srgbClr val="00B0F0"/>
                </a:solidFill>
              </a:rPr>
              <a:t>a) Contratos que ultrapassam o exercício</a:t>
            </a:r>
          </a:p>
          <a:p>
            <a:endParaRPr lang="pt-BR" dirty="0"/>
          </a:p>
          <a:p>
            <a:pPr marL="361950"/>
            <a:r>
              <a:rPr lang="pt-BR" dirty="0"/>
              <a:t>Deverá ser verificado:</a:t>
            </a:r>
          </a:p>
          <a:p>
            <a:pPr marL="361950"/>
            <a:endParaRPr lang="pt-BR" dirty="0"/>
          </a:p>
          <a:p>
            <a:pPr marL="361950">
              <a:buFont typeface="Arial" panose="020B0604020202020204" pitchFamily="34" charset="0"/>
              <a:buChar char="•"/>
            </a:pPr>
            <a:r>
              <a:rPr lang="pt-BR" dirty="0"/>
              <a:t>existência de dotação para o exercício seguinte; </a:t>
            </a:r>
          </a:p>
          <a:p>
            <a:pPr marL="361950">
              <a:buFont typeface="Arial" panose="020B0604020202020204" pitchFamily="34" charset="0"/>
              <a:buChar char="•"/>
            </a:pPr>
            <a:r>
              <a:rPr lang="pt-BR" dirty="0"/>
              <a:t>manutenção da vigência; </a:t>
            </a:r>
          </a:p>
          <a:p>
            <a:pPr marL="361950">
              <a:buFont typeface="Arial" panose="020B0604020202020204" pitchFamily="34" charset="0"/>
              <a:buChar char="•"/>
            </a:pPr>
            <a:r>
              <a:rPr lang="pt-BR" dirty="0"/>
              <a:t>necessidade de apostilamento ou aditivo; </a:t>
            </a:r>
          </a:p>
          <a:p>
            <a:pPr marL="361950">
              <a:buFont typeface="Arial" panose="020B0604020202020204" pitchFamily="34" charset="0"/>
              <a:buChar char="•"/>
            </a:pPr>
            <a:r>
              <a:rPr lang="pt-BR" dirty="0"/>
              <a:t>eventual reajuste ou repactuação; </a:t>
            </a:r>
          </a:p>
          <a:p>
            <a:pPr marL="361950">
              <a:buFont typeface="Arial" panose="020B0604020202020204" pitchFamily="34" charset="0"/>
              <a:buChar char="•"/>
            </a:pPr>
            <a:r>
              <a:rPr lang="pt-BR" dirty="0"/>
              <a:t>saldo contratual.</a:t>
            </a:r>
          </a:p>
          <a:p>
            <a:pPr algn="ctr"/>
            <a:endParaRPr lang="pt-BR" b="1" dirty="0">
              <a:solidFill>
                <a:srgbClr val="002060"/>
              </a:solidFill>
            </a:endParaRPr>
          </a:p>
          <a:p>
            <a:pPr algn="ctr"/>
            <a:endParaRPr lang="pt-BR" dirty="0"/>
          </a:p>
        </p:txBody>
      </p:sp>
    </p:spTree>
    <p:extLst>
      <p:ext uri="{BB962C8B-B14F-4D97-AF65-F5344CB8AC3E}">
        <p14:creationId xmlns:p14="http://schemas.microsoft.com/office/powerpoint/2010/main" val="1775778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4CE6D836-91D0-CFB1-484F-71FD8B6A0BEE}"/>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16D5100B-057B-C20C-D33F-64DCA29881DF}"/>
              </a:ext>
            </a:extLst>
          </p:cNvPr>
          <p:cNvPicPr preferRelativeResize="0"/>
          <p:nvPr/>
        </p:nvPicPr>
        <p:blipFill>
          <a:blip r:embed="rId3">
            <a:alphaModFix/>
          </a:blip>
          <a:stretch>
            <a:fillRect/>
          </a:stretch>
        </p:blipFill>
        <p:spPr>
          <a:xfrm>
            <a:off x="0" y="0"/>
            <a:ext cx="9143990" cy="5143500"/>
          </a:xfrm>
          <a:prstGeom prst="rect">
            <a:avLst/>
          </a:prstGeom>
          <a:noFill/>
          <a:ln>
            <a:noFill/>
          </a:ln>
        </p:spPr>
      </p:pic>
      <p:sp>
        <p:nvSpPr>
          <p:cNvPr id="61" name="Google Shape;61;p14">
            <a:extLst>
              <a:ext uri="{FF2B5EF4-FFF2-40B4-BE49-F238E27FC236}">
                <a16:creationId xmlns:a16="http://schemas.microsoft.com/office/drawing/2014/main" id="{3E667AB6-27FA-1893-A68B-4A2AE3157D40}"/>
              </a:ext>
            </a:extLst>
          </p:cNvPr>
          <p:cNvSpPr txBox="1"/>
          <p:nvPr/>
        </p:nvSpPr>
        <p:spPr>
          <a:xfrm>
            <a:off x="0" y="90311"/>
            <a:ext cx="8721436" cy="1830083"/>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algn="ctr"/>
            <a:r>
              <a:rPr lang="pt-BR" b="1" dirty="0">
                <a:solidFill>
                  <a:srgbClr val="002060"/>
                </a:solidFill>
              </a:rPr>
              <a:t>Do dever da Administração de fiscalizar seus contratos</a:t>
            </a:r>
            <a:endParaRPr lang="pt-BR" dirty="0">
              <a:solidFill>
                <a:srgbClr val="002060"/>
              </a:solidFill>
            </a:endParaRPr>
          </a:p>
          <a:p>
            <a:pPr algn="ctr"/>
            <a:r>
              <a:rPr lang="pt-BR" b="1" dirty="0">
                <a:solidFill>
                  <a:srgbClr val="00B0F0"/>
                </a:solidFill>
              </a:rPr>
              <a:t> </a:t>
            </a:r>
          </a:p>
          <a:p>
            <a:pPr algn="ctr"/>
            <a:endParaRPr lang="pt-BR" b="1" dirty="0">
              <a:solidFill>
                <a:srgbClr val="00B0F0"/>
              </a:solidFill>
            </a:endParaRPr>
          </a:p>
          <a:p>
            <a:pPr marL="361950" indent="360363" algn="just"/>
            <a:r>
              <a:rPr lang="pt-BR" dirty="0"/>
              <a:t>De acordo com o art. 117 da Lei nº 14.133/2021, o contrato será fiscalizado por um ou mais fiscais, designados especialmente para esta atribuição, ou pelos respectivos substitutos, permitida a contratação de terceiros para assisti-los e subsidiá-los com informações pertinentes a essa atribuição.</a:t>
            </a:r>
          </a:p>
          <a:p>
            <a:pPr marL="361950" algn="just">
              <a:lnSpc>
                <a:spcPct val="150000"/>
              </a:lnSpc>
            </a:pPr>
            <a:endParaRPr lang="pt-BR" dirty="0"/>
          </a:p>
          <a:p>
            <a:pPr marL="360363" algn="ctr"/>
            <a:r>
              <a:rPr lang="pt-BR" b="1" dirty="0">
                <a:solidFill>
                  <a:srgbClr val="002060"/>
                </a:solidFill>
              </a:rPr>
              <a:t>Possibilidade de regulamentação local  </a:t>
            </a:r>
          </a:p>
          <a:p>
            <a:pPr marL="360363"/>
            <a:endParaRPr lang="pt-BR" dirty="0">
              <a:solidFill>
                <a:srgbClr val="002060"/>
              </a:solidFill>
            </a:endParaRPr>
          </a:p>
          <a:p>
            <a:pPr marL="360363" algn="just"/>
            <a:r>
              <a:rPr lang="pt-BR" b="1" dirty="0"/>
              <a:t>Art. 8º § 3º da Lei nº 14/133/2021</a:t>
            </a:r>
            <a:r>
              <a:rPr lang="pt-BR" dirty="0"/>
              <a:t>: As regras relativas à atuação do agente de contratação e da equipe de apoio, ao funcionamento da comissão de contratação e à atuação de fiscais e gestores de contratos de que trata esta Lei serão estabelecidas em regulamento, e deverá ser prevista a possibilidade de eles contarem com o apoio dos órgãos de assessoramento jurídico e de controle interno para o desempenho das funções essenciais à execução do disposto nesta Lei.</a:t>
            </a:r>
          </a:p>
          <a:p>
            <a:pPr marL="360363" algn="just"/>
            <a:endParaRPr lang="pt-BR" dirty="0"/>
          </a:p>
          <a:p>
            <a:pPr marL="360363" algn="just"/>
            <a:r>
              <a:rPr lang="pt-BR" dirty="0"/>
              <a:t>Regulamento federal: Decreto 11.246/2022. </a:t>
            </a:r>
          </a:p>
          <a:p>
            <a:pPr marL="361950"/>
            <a:endParaRPr lang="pt-BR" dirty="0"/>
          </a:p>
        </p:txBody>
      </p:sp>
    </p:spTree>
    <p:extLst>
      <p:ext uri="{BB962C8B-B14F-4D97-AF65-F5344CB8AC3E}">
        <p14:creationId xmlns:p14="http://schemas.microsoft.com/office/powerpoint/2010/main" val="35563184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26572003-0036-0CBD-782E-80FD15A4597F}"/>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3265E21E-32EC-08FA-F8A2-06284F1B9E1E}"/>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18A12883-C26D-6545-AA64-BE91A2F6BA80}"/>
              </a:ext>
            </a:extLst>
          </p:cNvPr>
          <p:cNvSpPr txBox="1"/>
          <p:nvPr/>
        </p:nvSpPr>
        <p:spPr>
          <a:xfrm>
            <a:off x="1" y="0"/>
            <a:ext cx="9144000" cy="4914195"/>
          </a:xfrm>
          <a:prstGeom prst="rect">
            <a:avLst/>
          </a:prstGeom>
          <a:noFill/>
          <a:ln>
            <a:noFill/>
          </a:ln>
        </p:spPr>
        <p:txBody>
          <a:bodyPr spcFirstLastPara="1" wrap="square" lIns="91425" tIns="91425" rIns="91425" bIns="91425" anchor="t" anchorCtr="0">
            <a:noAutofit/>
          </a:bodyPr>
          <a:lstStyle/>
          <a:p>
            <a:pPr algn="ctr">
              <a:lnSpc>
                <a:spcPct val="120000"/>
              </a:lnSpc>
            </a:pPr>
            <a:endParaRPr lang="pt-BR" dirty="0">
              <a:solidFill>
                <a:srgbClr val="002060"/>
              </a:solidFill>
            </a:endParaRPr>
          </a:p>
          <a:p>
            <a:pPr algn="ctr"/>
            <a:r>
              <a:rPr lang="pt-BR" b="1" dirty="0">
                <a:solidFill>
                  <a:srgbClr val="002060"/>
                </a:solidFill>
              </a:rPr>
              <a:t>Providências em encerramento de exercício</a:t>
            </a:r>
          </a:p>
          <a:p>
            <a:pPr algn="ctr"/>
            <a:endParaRPr lang="pt-BR" b="1" dirty="0">
              <a:solidFill>
                <a:srgbClr val="002060"/>
              </a:solidFill>
            </a:endParaRPr>
          </a:p>
          <a:p>
            <a:pPr algn="ctr"/>
            <a:endParaRPr lang="pt-BR" b="1" dirty="0">
              <a:solidFill>
                <a:srgbClr val="002060"/>
              </a:solidFill>
            </a:endParaRPr>
          </a:p>
          <a:p>
            <a:pPr marL="361950"/>
            <a:r>
              <a:rPr lang="pt-BR" b="1" dirty="0">
                <a:solidFill>
                  <a:srgbClr val="00B0F0"/>
                </a:solidFill>
              </a:rPr>
              <a:t>b) Serviços continuados</a:t>
            </a:r>
          </a:p>
          <a:p>
            <a:pPr marL="361950"/>
            <a:endParaRPr lang="pt-BR" dirty="0"/>
          </a:p>
          <a:p>
            <a:pPr marL="647700" indent="-285750">
              <a:buFont typeface="Arial" panose="020B0604020202020204" pitchFamily="34" charset="0"/>
              <a:buChar char="•"/>
            </a:pPr>
            <a:r>
              <a:rPr lang="pt-BR" dirty="0"/>
              <a:t>avaliar interesse na prorrogação; </a:t>
            </a:r>
          </a:p>
          <a:p>
            <a:pPr marL="361950"/>
            <a:endParaRPr lang="pt-BR" dirty="0"/>
          </a:p>
          <a:p>
            <a:pPr marL="647700" indent="-285750">
              <a:buFont typeface="Arial" panose="020B0604020202020204" pitchFamily="34" charset="0"/>
              <a:buChar char="•"/>
            </a:pPr>
            <a:r>
              <a:rPr lang="pt-BR" dirty="0"/>
              <a:t>demonstrar vantajosidade; </a:t>
            </a:r>
          </a:p>
          <a:p>
            <a:pPr marL="361950"/>
            <a:endParaRPr lang="pt-BR" dirty="0"/>
          </a:p>
          <a:p>
            <a:pPr marL="647700" indent="-285750">
              <a:buFont typeface="Arial" panose="020B0604020202020204" pitchFamily="34" charset="0"/>
              <a:buChar char="•"/>
            </a:pPr>
            <a:r>
              <a:rPr lang="pt-BR" dirty="0"/>
              <a:t>confirmar manutenção da necessidade; </a:t>
            </a:r>
          </a:p>
          <a:p>
            <a:pPr marL="361950"/>
            <a:endParaRPr lang="pt-BR" dirty="0"/>
          </a:p>
          <a:p>
            <a:pPr marL="647700" indent="-285750">
              <a:buFont typeface="Arial" panose="020B0604020202020204" pitchFamily="34" charset="0"/>
              <a:buChar char="•"/>
            </a:pPr>
            <a:r>
              <a:rPr lang="pt-BR" dirty="0"/>
              <a:t>confirmar manutenção da habilitação da contratada; </a:t>
            </a:r>
          </a:p>
          <a:p>
            <a:pPr marL="361950"/>
            <a:endParaRPr lang="pt-BR" dirty="0"/>
          </a:p>
          <a:p>
            <a:pPr marL="647700" indent="-285750">
              <a:buFont typeface="Arial" panose="020B0604020202020204" pitchFamily="34" charset="0"/>
              <a:buChar char="•"/>
            </a:pPr>
            <a:r>
              <a:rPr lang="pt-BR" dirty="0"/>
              <a:t>verificar desempenho contratual; </a:t>
            </a:r>
          </a:p>
          <a:p>
            <a:pPr marL="361950"/>
            <a:endParaRPr lang="pt-BR" dirty="0"/>
          </a:p>
          <a:p>
            <a:pPr marL="647700" indent="-285750">
              <a:buFont typeface="Arial" panose="020B0604020202020204" pitchFamily="34" charset="0"/>
              <a:buChar char="•"/>
            </a:pPr>
            <a:r>
              <a:rPr lang="pt-BR" dirty="0"/>
              <a:t>iniciar a prorrogação com antecedência. </a:t>
            </a:r>
          </a:p>
          <a:p>
            <a:pPr marL="285750" indent="-285750" algn="ctr">
              <a:buFont typeface="Arial" panose="020B0604020202020204" pitchFamily="34" charset="0"/>
              <a:buChar char="•"/>
            </a:pPr>
            <a:endParaRPr lang="pt-BR" b="1" dirty="0">
              <a:solidFill>
                <a:srgbClr val="002060"/>
              </a:solidFill>
            </a:endParaRPr>
          </a:p>
          <a:p>
            <a:pPr algn="ctr"/>
            <a:endParaRPr lang="pt-BR" dirty="0"/>
          </a:p>
        </p:txBody>
      </p:sp>
    </p:spTree>
    <p:extLst>
      <p:ext uri="{BB962C8B-B14F-4D97-AF65-F5344CB8AC3E}">
        <p14:creationId xmlns:p14="http://schemas.microsoft.com/office/powerpoint/2010/main" val="787028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CFB93B40-2794-D3F9-9730-21A97D4DEF0F}"/>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A16EDE89-3CD7-3694-17A2-8A035968B8F2}"/>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FDC7EE8F-15A5-CFD3-1A45-FEFD5899B818}"/>
              </a:ext>
            </a:extLst>
          </p:cNvPr>
          <p:cNvSpPr txBox="1"/>
          <p:nvPr/>
        </p:nvSpPr>
        <p:spPr>
          <a:xfrm>
            <a:off x="0" y="0"/>
            <a:ext cx="8827911" cy="4914195"/>
          </a:xfrm>
          <a:prstGeom prst="rect">
            <a:avLst/>
          </a:prstGeom>
          <a:noFill/>
          <a:ln>
            <a:noFill/>
          </a:ln>
        </p:spPr>
        <p:txBody>
          <a:bodyPr spcFirstLastPara="1" wrap="square" lIns="91425" tIns="91425" rIns="91425" bIns="91425" anchor="t" anchorCtr="0">
            <a:noAutofit/>
          </a:bodyPr>
          <a:lstStyle/>
          <a:p>
            <a:pPr algn="ctr">
              <a:lnSpc>
                <a:spcPct val="120000"/>
              </a:lnSpc>
            </a:pPr>
            <a:endParaRPr lang="pt-BR" dirty="0">
              <a:solidFill>
                <a:srgbClr val="002060"/>
              </a:solidFill>
            </a:endParaRPr>
          </a:p>
          <a:p>
            <a:pPr algn="ctr"/>
            <a:r>
              <a:rPr lang="pt-BR" b="1" dirty="0">
                <a:solidFill>
                  <a:srgbClr val="002060"/>
                </a:solidFill>
              </a:rPr>
              <a:t>Providências em encerramento de exercício</a:t>
            </a:r>
          </a:p>
          <a:p>
            <a:pPr algn="ctr"/>
            <a:endParaRPr lang="pt-BR" b="1" dirty="0">
              <a:solidFill>
                <a:srgbClr val="002060"/>
              </a:solidFill>
            </a:endParaRPr>
          </a:p>
          <a:p>
            <a:pPr marL="361950"/>
            <a:r>
              <a:rPr lang="pt-BR" b="1" dirty="0">
                <a:solidFill>
                  <a:srgbClr val="00B0F0"/>
                </a:solidFill>
              </a:rPr>
              <a:t>b) Serviços continuados</a:t>
            </a:r>
          </a:p>
          <a:p>
            <a:pPr marL="361950"/>
            <a:endParaRPr lang="pt-BR" b="1" dirty="0">
              <a:solidFill>
                <a:srgbClr val="00B0F0"/>
              </a:solidFill>
            </a:endParaRPr>
          </a:p>
          <a:p>
            <a:pPr marL="361950"/>
            <a:r>
              <a:rPr lang="pt-BR" b="1" dirty="0">
                <a:solidFill>
                  <a:srgbClr val="002060"/>
                </a:solidFill>
              </a:rPr>
              <a:t>Sobre a demonstração da vantajosidade em contratos </a:t>
            </a:r>
            <a:r>
              <a:rPr lang="pt-BR" b="1" i="1" dirty="0">
                <a:solidFill>
                  <a:srgbClr val="00B0F0"/>
                </a:solidFill>
              </a:rPr>
              <a:t>com</a:t>
            </a:r>
            <a:r>
              <a:rPr lang="pt-BR" b="1" dirty="0">
                <a:solidFill>
                  <a:srgbClr val="002060"/>
                </a:solidFill>
              </a:rPr>
              <a:t> dedicação exclusiva de mão de obra</a:t>
            </a:r>
          </a:p>
          <a:p>
            <a:pPr marL="361950"/>
            <a:endParaRPr lang="pt-BR" b="1" dirty="0">
              <a:solidFill>
                <a:srgbClr val="002060"/>
              </a:solidFill>
            </a:endParaRPr>
          </a:p>
          <a:p>
            <a:pPr marL="722313" algn="just"/>
            <a:r>
              <a:rPr lang="pt-BR" dirty="0"/>
              <a:t>“7. A vantajosidade econômica para prorrogação dos contratos com mão de obra exclusiva estará assegurada, </a:t>
            </a:r>
            <a:r>
              <a:rPr lang="pt-BR" dirty="0">
                <a:solidFill>
                  <a:srgbClr val="00B0F0"/>
                </a:solidFill>
              </a:rPr>
              <a:t>sendo dispensada a realização de pesquisa de mercado</a:t>
            </a:r>
            <a:r>
              <a:rPr lang="pt-BR" dirty="0"/>
              <a:t>, nas seguintes hipóteses:</a:t>
            </a:r>
            <a:br>
              <a:rPr lang="pt-BR" dirty="0"/>
            </a:br>
            <a:endParaRPr lang="pt-BR" dirty="0"/>
          </a:p>
          <a:p>
            <a:pPr marL="722313"/>
            <a:r>
              <a:rPr lang="pt-BR" dirty="0"/>
              <a:t>a) quando o contrato contiver previsões de que os reajustes dos itens envolvendo a folha de salários serão efetuados com base em Acordo, Convenção, Dissídio Coletivo de Trabalho ou em decorrência de lei;</a:t>
            </a:r>
            <a:br>
              <a:rPr lang="pt-BR" dirty="0"/>
            </a:br>
            <a:r>
              <a:rPr lang="pt-BR" dirty="0"/>
              <a:t>b) quando o contrato contiver previsões de que os reajustes dos itens envolvendo insumos (exceto quanto a obrigações decorrentes de Acordo, Convenção, Dissídio Coletivo de Trabalho e de lei) e materiais serão efetuados com base em índices oficiais, previamente definidos no contrato, que guardem a maior correlação possível com o segmento econômico em que estejam inseridos tais insumos ou materiais ou, na falta de qualquer índice setorial, o Índice Nacional de Preços ao Consumidor Amplo (IPCA/IBGE); (</a:t>
            </a:r>
            <a:r>
              <a:rPr lang="pt-BR" b="1" dirty="0">
                <a:solidFill>
                  <a:srgbClr val="002060"/>
                </a:solidFill>
              </a:rPr>
              <a:t>IN 5/2017 – ANEXO IX)</a:t>
            </a:r>
          </a:p>
          <a:p>
            <a:pPr marL="361950"/>
            <a:endParaRPr lang="pt-BR" b="1" dirty="0">
              <a:solidFill>
                <a:srgbClr val="00B0F0"/>
              </a:solidFill>
            </a:endParaRPr>
          </a:p>
          <a:p>
            <a:pPr marL="361950"/>
            <a:endParaRPr lang="pt-BR" dirty="0"/>
          </a:p>
          <a:p>
            <a:pPr marL="285750" indent="-285750" algn="ctr">
              <a:buFont typeface="Arial" panose="020B0604020202020204" pitchFamily="34" charset="0"/>
              <a:buChar char="•"/>
            </a:pPr>
            <a:endParaRPr lang="pt-BR" b="1" dirty="0">
              <a:solidFill>
                <a:srgbClr val="002060"/>
              </a:solidFill>
            </a:endParaRPr>
          </a:p>
          <a:p>
            <a:pPr algn="ctr"/>
            <a:endParaRPr lang="pt-BR" dirty="0"/>
          </a:p>
        </p:txBody>
      </p:sp>
    </p:spTree>
    <p:extLst>
      <p:ext uri="{BB962C8B-B14F-4D97-AF65-F5344CB8AC3E}">
        <p14:creationId xmlns:p14="http://schemas.microsoft.com/office/powerpoint/2010/main" val="28983311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DD9D51F0-6CFD-8A78-C434-29260D494E0A}"/>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284BF286-344A-78E1-8234-0F640D96AD42}"/>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0C46DDB8-E708-BEB6-8DC7-EE5ED7CC866D}"/>
              </a:ext>
            </a:extLst>
          </p:cNvPr>
          <p:cNvSpPr txBox="1"/>
          <p:nvPr/>
        </p:nvSpPr>
        <p:spPr>
          <a:xfrm>
            <a:off x="0" y="0"/>
            <a:ext cx="8827911" cy="4914195"/>
          </a:xfrm>
          <a:prstGeom prst="rect">
            <a:avLst/>
          </a:prstGeom>
          <a:noFill/>
          <a:ln>
            <a:noFill/>
          </a:ln>
        </p:spPr>
        <p:txBody>
          <a:bodyPr spcFirstLastPara="1" wrap="square" lIns="91425" tIns="91425" rIns="91425" bIns="91425" anchor="t" anchorCtr="0">
            <a:noAutofit/>
          </a:bodyPr>
          <a:lstStyle/>
          <a:p>
            <a:pPr algn="ctr">
              <a:lnSpc>
                <a:spcPct val="120000"/>
              </a:lnSpc>
            </a:pPr>
            <a:endParaRPr lang="pt-BR" dirty="0">
              <a:solidFill>
                <a:srgbClr val="002060"/>
              </a:solidFill>
            </a:endParaRPr>
          </a:p>
          <a:p>
            <a:pPr algn="ctr"/>
            <a:r>
              <a:rPr lang="pt-BR" b="1" dirty="0">
                <a:solidFill>
                  <a:srgbClr val="002060"/>
                </a:solidFill>
              </a:rPr>
              <a:t>Providências em encerramento de exercício</a:t>
            </a:r>
          </a:p>
          <a:p>
            <a:pPr algn="ctr"/>
            <a:endParaRPr lang="pt-BR" b="1" dirty="0">
              <a:solidFill>
                <a:srgbClr val="002060"/>
              </a:solidFill>
            </a:endParaRPr>
          </a:p>
          <a:p>
            <a:pPr marL="361950"/>
            <a:r>
              <a:rPr lang="pt-BR" b="1" dirty="0">
                <a:solidFill>
                  <a:srgbClr val="00B0F0"/>
                </a:solidFill>
              </a:rPr>
              <a:t>b) Serviços continuados</a:t>
            </a:r>
          </a:p>
          <a:p>
            <a:pPr marL="361950"/>
            <a:endParaRPr lang="pt-BR" b="1" dirty="0">
              <a:solidFill>
                <a:srgbClr val="00B0F0"/>
              </a:solidFill>
            </a:endParaRPr>
          </a:p>
          <a:p>
            <a:pPr marL="361950"/>
            <a:r>
              <a:rPr lang="pt-BR" b="1" dirty="0">
                <a:solidFill>
                  <a:srgbClr val="002060"/>
                </a:solidFill>
              </a:rPr>
              <a:t>Sobre a demonstração da vantajosidade em contratos </a:t>
            </a:r>
            <a:r>
              <a:rPr lang="pt-BR" b="1" i="1" dirty="0">
                <a:solidFill>
                  <a:srgbClr val="00B0F0"/>
                </a:solidFill>
              </a:rPr>
              <a:t>sem</a:t>
            </a:r>
            <a:r>
              <a:rPr lang="pt-BR" b="1" dirty="0">
                <a:solidFill>
                  <a:srgbClr val="002060"/>
                </a:solidFill>
              </a:rPr>
              <a:t> dedicação exclusiva de mão de obra</a:t>
            </a:r>
          </a:p>
          <a:p>
            <a:pPr marL="361950"/>
            <a:endParaRPr lang="pt-BR" b="1" dirty="0">
              <a:solidFill>
                <a:srgbClr val="002060"/>
              </a:solidFill>
            </a:endParaRPr>
          </a:p>
          <a:p>
            <a:pPr marL="361950" algn="just"/>
            <a:r>
              <a:rPr lang="pt-BR" b="1" dirty="0">
                <a:solidFill>
                  <a:srgbClr val="00B0F0"/>
                </a:solidFill>
              </a:rPr>
              <a:t>Orientação Normativa nº 60/2020 AGU</a:t>
            </a:r>
          </a:p>
          <a:p>
            <a:pPr marL="722313" algn="just"/>
            <a:r>
              <a:rPr lang="pt-BR" i="1" dirty="0"/>
              <a:t>“I) É FACULTATIVA A REALIZAÇÃO DE PESQUISA DE PREÇOS PARA FINS DE PRORROGAÇÃO DO PRAZO DE VIGÊNCIA </a:t>
            </a:r>
            <a:r>
              <a:rPr lang="pt-BR" b="1" i="1" dirty="0"/>
              <a:t>DE CONTRATOS ADMINISTRATIVOS DE PRESTAÇÃO DE SERVIÇOS CONTÍNUOS SEM DEDICAÇÃO EXCLUSIVA DE MÃO DE OBRA</a:t>
            </a:r>
            <a:r>
              <a:rPr lang="pt-BR" i="1" dirty="0"/>
              <a:t> NOS CASOS EM QUE QUE HAJA MANIFESTAÇÃO TÉCNICA MOTIVADA NO SENTIDO DE QUE O ÍNDICE DE REAJUSTE ADOTADO NO INSTRUMENTO CONVOCATÓRIO ACOMPANHA A VARIAÇÃO DOS PREÇOS DO OBJETO CONTRATADO.</a:t>
            </a:r>
          </a:p>
          <a:p>
            <a:pPr marL="722313" algn="just"/>
            <a:r>
              <a:rPr lang="pt-BR" i="1" dirty="0"/>
              <a:t>II) A PESQUISA DE PREÇOS PARA FINS DE PRORROGAÇÃO DO PRAZO DE VIGÊNCIA DOS CONTRATOS ADMINISTRATIVOS DE SERVIÇOS CONTÍNUOS SEM DEDICAÇÃO EXCLUSIVA DE MÃO DE OBRA É OBRIGATÓRIA NOS CASOS EM QUE NÃO FOR TECNICAMENTE POSSÍVEL ATESTAR QUE A VARIAÇÃO DOS PREÇOS DO OBJETO CONTRATADO TENDE A ACOMPANHAR A VARIAÇÃO DO ÍNDICE DE REAJUSTE ESTABELECIDO NO EDITAL”.</a:t>
            </a:r>
          </a:p>
          <a:p>
            <a:pPr marL="361950"/>
            <a:endParaRPr lang="pt-BR" b="1" dirty="0">
              <a:solidFill>
                <a:srgbClr val="002060"/>
              </a:solidFill>
            </a:endParaRPr>
          </a:p>
          <a:p>
            <a:pPr marL="361950"/>
            <a:endParaRPr lang="pt-BR" b="1" dirty="0">
              <a:solidFill>
                <a:srgbClr val="00B0F0"/>
              </a:solidFill>
            </a:endParaRPr>
          </a:p>
          <a:p>
            <a:pPr marL="361950"/>
            <a:endParaRPr lang="pt-BR" dirty="0"/>
          </a:p>
          <a:p>
            <a:pPr marL="285750" indent="-285750" algn="ctr">
              <a:buFont typeface="Arial" panose="020B0604020202020204" pitchFamily="34" charset="0"/>
              <a:buChar char="•"/>
            </a:pPr>
            <a:endParaRPr lang="pt-BR" b="1" dirty="0">
              <a:solidFill>
                <a:srgbClr val="002060"/>
              </a:solidFill>
            </a:endParaRPr>
          </a:p>
          <a:p>
            <a:pPr algn="ctr"/>
            <a:endParaRPr lang="pt-BR" dirty="0"/>
          </a:p>
        </p:txBody>
      </p:sp>
    </p:spTree>
    <p:extLst>
      <p:ext uri="{BB962C8B-B14F-4D97-AF65-F5344CB8AC3E}">
        <p14:creationId xmlns:p14="http://schemas.microsoft.com/office/powerpoint/2010/main" val="8587078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545055CF-5E44-BC60-5D35-9C7FB7EA4A43}"/>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B781B006-43EE-3BA7-6487-CB5C4C430E9A}"/>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BB365972-D5ED-24B8-4415-F8EF5B646944}"/>
              </a:ext>
            </a:extLst>
          </p:cNvPr>
          <p:cNvSpPr txBox="1"/>
          <p:nvPr/>
        </p:nvSpPr>
        <p:spPr>
          <a:xfrm>
            <a:off x="0" y="0"/>
            <a:ext cx="8827911" cy="4914195"/>
          </a:xfrm>
          <a:prstGeom prst="rect">
            <a:avLst/>
          </a:prstGeom>
          <a:noFill/>
          <a:ln>
            <a:noFill/>
          </a:ln>
        </p:spPr>
        <p:txBody>
          <a:bodyPr spcFirstLastPara="1" wrap="square" lIns="91425" tIns="91425" rIns="91425" bIns="91425" anchor="t" anchorCtr="0">
            <a:noAutofit/>
          </a:bodyPr>
          <a:lstStyle/>
          <a:p>
            <a:pPr algn="ctr">
              <a:lnSpc>
                <a:spcPct val="120000"/>
              </a:lnSpc>
            </a:pPr>
            <a:endParaRPr lang="pt-BR" dirty="0">
              <a:solidFill>
                <a:srgbClr val="002060"/>
              </a:solidFill>
            </a:endParaRPr>
          </a:p>
          <a:p>
            <a:pPr algn="ctr"/>
            <a:r>
              <a:rPr lang="pt-BR" b="1" dirty="0">
                <a:solidFill>
                  <a:srgbClr val="002060"/>
                </a:solidFill>
              </a:rPr>
              <a:t>Providências em encerramento de exercício</a:t>
            </a:r>
          </a:p>
          <a:p>
            <a:pPr algn="ctr"/>
            <a:endParaRPr lang="pt-BR" b="1" dirty="0">
              <a:solidFill>
                <a:srgbClr val="002060"/>
              </a:solidFill>
            </a:endParaRPr>
          </a:p>
          <a:p>
            <a:r>
              <a:rPr lang="pt-BR" b="1" dirty="0">
                <a:solidFill>
                  <a:srgbClr val="00B0F0"/>
                </a:solidFill>
              </a:rPr>
              <a:t>c) Novas aquisições e contratações</a:t>
            </a:r>
          </a:p>
          <a:p>
            <a:endParaRPr lang="pt-BR" dirty="0"/>
          </a:p>
          <a:p>
            <a:pPr marL="450850" indent="-88900">
              <a:buFont typeface="Arial" panose="020B0604020202020204" pitchFamily="34" charset="0"/>
              <a:buChar char="•"/>
            </a:pPr>
            <a:r>
              <a:rPr lang="pt-BR" dirty="0"/>
              <a:t>verificar término da vigência; </a:t>
            </a:r>
          </a:p>
          <a:p>
            <a:pPr marL="450850" indent="-88900">
              <a:buFont typeface="Arial" panose="020B0604020202020204" pitchFamily="34" charset="0"/>
              <a:buChar char="•"/>
            </a:pPr>
            <a:r>
              <a:rPr lang="pt-BR" dirty="0"/>
              <a:t>iniciar ETP e TR com antecedência; </a:t>
            </a:r>
          </a:p>
          <a:p>
            <a:pPr marL="450850" indent="-88900">
              <a:buFont typeface="Arial" panose="020B0604020202020204" pitchFamily="34" charset="0"/>
              <a:buChar char="•"/>
            </a:pPr>
            <a:r>
              <a:rPr lang="pt-BR" dirty="0"/>
              <a:t>inserir a contratação no PCA (prorrogações também devem estar previstas no PCA); </a:t>
            </a:r>
          </a:p>
          <a:p>
            <a:pPr marL="450850" indent="-88900">
              <a:buFont typeface="Arial" panose="020B0604020202020204" pitchFamily="34" charset="0"/>
              <a:buChar char="•"/>
            </a:pPr>
            <a:r>
              <a:rPr lang="pt-BR" dirty="0"/>
              <a:t>Programar o processo licitatório para evitar contratação emergencial.</a:t>
            </a:r>
          </a:p>
          <a:p>
            <a:pPr marL="361950"/>
            <a:endParaRPr lang="pt-BR" dirty="0"/>
          </a:p>
          <a:p>
            <a:r>
              <a:rPr lang="pt-BR" b="1" dirty="0">
                <a:solidFill>
                  <a:srgbClr val="00B0F0"/>
                </a:solidFill>
              </a:rPr>
              <a:t>d) Contratos celebrados com concessionárias e permissionárias</a:t>
            </a:r>
          </a:p>
          <a:p>
            <a:pPr indent="361950"/>
            <a:r>
              <a:rPr lang="pt-BR" dirty="0"/>
              <a:t>Exemplos: energia; água; telefonia; gás. </a:t>
            </a:r>
          </a:p>
          <a:p>
            <a:endParaRPr lang="pt-BR" dirty="0"/>
          </a:p>
          <a:p>
            <a:pPr marL="360363">
              <a:buFont typeface="Arial" panose="020B0604020202020204" pitchFamily="34" charset="0"/>
              <a:buChar char="•"/>
            </a:pPr>
            <a:r>
              <a:rPr lang="pt-BR" dirty="0"/>
              <a:t>verificar continuidade do fornecimento; </a:t>
            </a:r>
          </a:p>
          <a:p>
            <a:pPr marL="360363">
              <a:buFont typeface="Arial" panose="020B0604020202020204" pitchFamily="34" charset="0"/>
              <a:buChar char="•"/>
            </a:pPr>
            <a:r>
              <a:rPr lang="pt-BR" dirty="0"/>
              <a:t>conferir reajustes tarifários autorizados por agência reguladora; </a:t>
            </a:r>
          </a:p>
          <a:p>
            <a:pPr marL="360363">
              <a:buFont typeface="Arial" panose="020B0604020202020204" pitchFamily="34" charset="0"/>
              <a:buChar char="•"/>
            </a:pPr>
            <a:r>
              <a:rPr lang="pt-BR" dirty="0"/>
              <a:t>conferir empenhos para o exercício seguinte.</a:t>
            </a:r>
          </a:p>
          <a:p>
            <a:pPr marL="360363">
              <a:buFont typeface="Arial" panose="020B0604020202020204" pitchFamily="34" charset="0"/>
              <a:buChar char="•"/>
            </a:pPr>
            <a:r>
              <a:rPr lang="pt-BR" dirty="0"/>
              <a:t>Verificar necessidade de atualização cadastral em face de alguma prestadora. </a:t>
            </a:r>
          </a:p>
          <a:p>
            <a:pPr marL="285750" indent="-285750">
              <a:buFont typeface="Arial" panose="020B0604020202020204" pitchFamily="34" charset="0"/>
              <a:buChar char="•"/>
            </a:pPr>
            <a:endParaRPr lang="pt-BR" dirty="0"/>
          </a:p>
          <a:p>
            <a:pPr marL="361950"/>
            <a:endParaRPr lang="pt-BR" b="1" dirty="0">
              <a:solidFill>
                <a:srgbClr val="002060"/>
              </a:solidFill>
            </a:endParaRPr>
          </a:p>
          <a:p>
            <a:pPr marL="361950"/>
            <a:endParaRPr lang="pt-BR" b="1" dirty="0">
              <a:solidFill>
                <a:srgbClr val="00B0F0"/>
              </a:solidFill>
            </a:endParaRPr>
          </a:p>
          <a:p>
            <a:pPr marL="361950"/>
            <a:endParaRPr lang="pt-BR" dirty="0"/>
          </a:p>
          <a:p>
            <a:pPr marL="285750" indent="-285750" algn="ctr">
              <a:buFont typeface="Arial" panose="020B0604020202020204" pitchFamily="34" charset="0"/>
              <a:buChar char="•"/>
            </a:pPr>
            <a:endParaRPr lang="pt-BR" b="1" dirty="0">
              <a:solidFill>
                <a:srgbClr val="002060"/>
              </a:solidFill>
            </a:endParaRPr>
          </a:p>
          <a:p>
            <a:pPr algn="ctr"/>
            <a:endParaRPr lang="pt-BR" dirty="0"/>
          </a:p>
        </p:txBody>
      </p:sp>
    </p:spTree>
    <p:extLst>
      <p:ext uri="{BB962C8B-B14F-4D97-AF65-F5344CB8AC3E}">
        <p14:creationId xmlns:p14="http://schemas.microsoft.com/office/powerpoint/2010/main" val="16935286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2AE16E04-12F2-DA51-D4EA-FA47CB53EA94}"/>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6F8EAE4E-6365-4C4D-3A2E-B64A1CD4A6A4}"/>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6A9CC6DF-6005-4648-ED1F-1AEE2DF31255}"/>
              </a:ext>
            </a:extLst>
          </p:cNvPr>
          <p:cNvSpPr txBox="1"/>
          <p:nvPr/>
        </p:nvSpPr>
        <p:spPr>
          <a:xfrm>
            <a:off x="0" y="0"/>
            <a:ext cx="8827911" cy="4914195"/>
          </a:xfrm>
          <a:prstGeom prst="rect">
            <a:avLst/>
          </a:prstGeom>
          <a:noFill/>
          <a:ln>
            <a:noFill/>
          </a:ln>
        </p:spPr>
        <p:txBody>
          <a:bodyPr spcFirstLastPara="1" wrap="square" lIns="91425" tIns="91425" rIns="91425" bIns="91425" anchor="t" anchorCtr="0">
            <a:noAutofit/>
          </a:bodyPr>
          <a:lstStyle/>
          <a:p>
            <a:pPr algn="ctr">
              <a:lnSpc>
                <a:spcPct val="120000"/>
              </a:lnSpc>
            </a:pPr>
            <a:endParaRPr lang="pt-BR" dirty="0">
              <a:solidFill>
                <a:srgbClr val="002060"/>
              </a:solidFill>
            </a:endParaRPr>
          </a:p>
          <a:p>
            <a:pPr algn="ctr"/>
            <a:r>
              <a:rPr lang="pt-BR" b="1" dirty="0">
                <a:solidFill>
                  <a:srgbClr val="002060"/>
                </a:solidFill>
              </a:rPr>
              <a:t>Providências em encerramento de exercício</a:t>
            </a:r>
          </a:p>
          <a:p>
            <a:pPr algn="ctr"/>
            <a:endParaRPr lang="pt-BR" b="1" dirty="0">
              <a:solidFill>
                <a:srgbClr val="002060"/>
              </a:solidFill>
            </a:endParaRPr>
          </a:p>
          <a:p>
            <a:pPr algn="ctr"/>
            <a:endParaRPr lang="pt-BR" b="1" dirty="0">
              <a:solidFill>
                <a:srgbClr val="00B0F0"/>
              </a:solidFill>
            </a:endParaRPr>
          </a:p>
          <a:p>
            <a:r>
              <a:rPr lang="pt-BR" b="1" dirty="0">
                <a:solidFill>
                  <a:srgbClr val="00B0F0"/>
                </a:solidFill>
              </a:rPr>
              <a:t>e) Obras, serviços e materiais em execução</a:t>
            </a:r>
          </a:p>
          <a:p>
            <a:endParaRPr lang="pt-BR" b="1" dirty="0"/>
          </a:p>
          <a:p>
            <a:pPr marL="361950">
              <a:buFont typeface="Arial" panose="020B0604020202020204" pitchFamily="34" charset="0"/>
              <a:buChar char="•"/>
            </a:pPr>
            <a:r>
              <a:rPr lang="pt-BR" dirty="0"/>
              <a:t> identificar saldo executado; </a:t>
            </a:r>
          </a:p>
          <a:p>
            <a:pPr marL="361950">
              <a:buFont typeface="Arial" panose="020B0604020202020204" pitchFamily="34" charset="0"/>
              <a:buChar char="•"/>
            </a:pPr>
            <a:r>
              <a:rPr lang="pt-BR" dirty="0"/>
              <a:t> verificar cronograma; </a:t>
            </a:r>
          </a:p>
          <a:p>
            <a:pPr marL="361950">
              <a:buFont typeface="Arial" panose="020B0604020202020204" pitchFamily="34" charset="0"/>
              <a:buChar char="•"/>
            </a:pPr>
            <a:r>
              <a:rPr lang="pt-BR" dirty="0"/>
              <a:t> verificar saldo financeiro; </a:t>
            </a:r>
          </a:p>
          <a:p>
            <a:pPr marL="361950">
              <a:buFont typeface="Arial" panose="020B0604020202020204" pitchFamily="34" charset="0"/>
              <a:buChar char="•"/>
            </a:pPr>
            <a:r>
              <a:rPr lang="pt-BR" dirty="0"/>
              <a:t> conferir medições pendentes; </a:t>
            </a:r>
          </a:p>
          <a:p>
            <a:pPr marL="361950">
              <a:buFont typeface="Arial" panose="020B0604020202020204" pitchFamily="34" charset="0"/>
              <a:buChar char="•"/>
            </a:pPr>
            <a:r>
              <a:rPr lang="pt-BR" dirty="0"/>
              <a:t> conferir recebimento provisório e definitivo; </a:t>
            </a:r>
          </a:p>
          <a:p>
            <a:pPr marL="361950">
              <a:buFont typeface="Arial" panose="020B0604020202020204" pitchFamily="34" charset="0"/>
              <a:buChar char="•"/>
            </a:pPr>
            <a:r>
              <a:rPr lang="pt-BR" dirty="0"/>
              <a:t> verificar necessidade de reprogramação.</a:t>
            </a:r>
          </a:p>
          <a:p>
            <a:pPr algn="ctr"/>
            <a:endParaRPr lang="pt-BR" b="1" dirty="0">
              <a:solidFill>
                <a:srgbClr val="002060"/>
              </a:solidFill>
            </a:endParaRPr>
          </a:p>
          <a:p>
            <a:pPr marL="361950"/>
            <a:endParaRPr lang="pt-BR" b="1" dirty="0">
              <a:solidFill>
                <a:srgbClr val="002060"/>
              </a:solidFill>
            </a:endParaRPr>
          </a:p>
          <a:p>
            <a:pPr marL="361950"/>
            <a:endParaRPr lang="pt-BR" b="1" dirty="0">
              <a:solidFill>
                <a:srgbClr val="00B0F0"/>
              </a:solidFill>
            </a:endParaRPr>
          </a:p>
          <a:p>
            <a:pPr marL="361950"/>
            <a:endParaRPr lang="pt-BR" dirty="0"/>
          </a:p>
          <a:p>
            <a:pPr marL="285750" indent="-285750" algn="ctr">
              <a:buFont typeface="Arial" panose="020B0604020202020204" pitchFamily="34" charset="0"/>
              <a:buChar char="•"/>
            </a:pPr>
            <a:endParaRPr lang="pt-BR" b="1" dirty="0">
              <a:solidFill>
                <a:srgbClr val="002060"/>
              </a:solidFill>
            </a:endParaRPr>
          </a:p>
          <a:p>
            <a:pPr algn="ctr"/>
            <a:endParaRPr lang="pt-BR" dirty="0"/>
          </a:p>
        </p:txBody>
      </p:sp>
    </p:spTree>
    <p:extLst>
      <p:ext uri="{BB962C8B-B14F-4D97-AF65-F5344CB8AC3E}">
        <p14:creationId xmlns:p14="http://schemas.microsoft.com/office/powerpoint/2010/main" val="18988864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E68A09EF-0680-6426-5233-48102DC3CF96}"/>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624B3DED-A501-7DD4-1F62-063F8D73E6D4}"/>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1061C91F-D3FD-5208-00EE-50027D804B3D}"/>
              </a:ext>
            </a:extLst>
          </p:cNvPr>
          <p:cNvSpPr txBox="1"/>
          <p:nvPr/>
        </p:nvSpPr>
        <p:spPr>
          <a:xfrm>
            <a:off x="1" y="0"/>
            <a:ext cx="9144000" cy="4914195"/>
          </a:xfrm>
          <a:prstGeom prst="rect">
            <a:avLst/>
          </a:prstGeom>
          <a:noFill/>
          <a:ln>
            <a:noFill/>
          </a:ln>
        </p:spPr>
        <p:txBody>
          <a:bodyPr spcFirstLastPara="1" wrap="square" lIns="91425" tIns="91425" rIns="91425" bIns="91425" anchor="t" anchorCtr="0">
            <a:noAutofit/>
          </a:bodyPr>
          <a:lstStyle/>
          <a:p>
            <a:pPr algn="ctr">
              <a:lnSpc>
                <a:spcPct val="120000"/>
              </a:lnSpc>
            </a:pPr>
            <a:endParaRPr lang="pt-BR" dirty="0">
              <a:solidFill>
                <a:srgbClr val="002060"/>
              </a:solidFill>
            </a:endParaRPr>
          </a:p>
          <a:p>
            <a:pPr algn="ctr"/>
            <a:r>
              <a:rPr lang="pt-BR" b="1" dirty="0">
                <a:solidFill>
                  <a:srgbClr val="00B0F0"/>
                </a:solidFill>
              </a:rPr>
              <a:t>Decisões relevantes</a:t>
            </a:r>
          </a:p>
          <a:p>
            <a:pPr algn="ctr"/>
            <a:endParaRPr lang="pt-BR" b="1" dirty="0">
              <a:solidFill>
                <a:srgbClr val="00B0F0"/>
              </a:solidFill>
            </a:endParaRPr>
          </a:p>
          <a:p>
            <a:pPr algn="ctr"/>
            <a:r>
              <a:rPr lang="pt-BR" b="1" dirty="0"/>
              <a:t>TCU-Segunda Câmara-Acórdão 605/2026</a:t>
            </a:r>
            <a:endParaRPr lang="pt-BR" dirty="0"/>
          </a:p>
          <a:p>
            <a:pPr algn="ctr"/>
            <a:r>
              <a:rPr lang="pt-BR" b="1" dirty="0">
                <a:solidFill>
                  <a:srgbClr val="00B0F0"/>
                </a:solidFill>
              </a:rPr>
              <a:t>IMPUTAÇÃO DE DÉBITO SOLIDÁRIO AO FISCAL</a:t>
            </a:r>
            <a:endParaRPr lang="pt-BR" dirty="0">
              <a:solidFill>
                <a:srgbClr val="00B0F0"/>
              </a:solidFill>
            </a:endParaRPr>
          </a:p>
          <a:p>
            <a:endParaRPr lang="pt-BR" b="1" dirty="0"/>
          </a:p>
          <a:p>
            <a:r>
              <a:rPr lang="pt-BR" sz="1300" b="1" dirty="0"/>
              <a:t>Resumo do acordão: </a:t>
            </a:r>
            <a:r>
              <a:rPr lang="pt-BR" sz="1300" dirty="0"/>
              <a:t>O Acórdão 605/2026 da Segunda Câmara do Tribunal de Contas da União (TCU) trata de recurso de reconsideração interposto por Maria Dayane Lima do Nascimento contra o Acórdão 2059/2025-TCU-Segunda Câmara. Este último havia julgado irregulares as contas da recorrente, com imputação de débito solidário e aplicação de multa, devido a irregularidades na execução do Contrato de Repasse Siafi nº 780288/2013, firmado entre o Ministério do Turismo e o Município de Meruoca/CE, para serviços de pavimentação.</a:t>
            </a:r>
          </a:p>
          <a:p>
            <a:endParaRPr lang="pt-BR" sz="1300" b="1" dirty="0">
              <a:solidFill>
                <a:srgbClr val="00B0F0"/>
              </a:solidFill>
            </a:endParaRPr>
          </a:p>
          <a:p>
            <a:r>
              <a:rPr lang="pt-BR" sz="1300" b="1" dirty="0">
                <a:solidFill>
                  <a:srgbClr val="00B0F0"/>
                </a:solidFill>
              </a:rPr>
              <a:t>Os principais pontos do julgamento foram:</a:t>
            </a:r>
            <a:endParaRPr lang="pt-BR" sz="1300" dirty="0">
              <a:solidFill>
                <a:srgbClr val="00B0F0"/>
              </a:solidFill>
            </a:endParaRPr>
          </a:p>
          <a:p>
            <a:r>
              <a:rPr lang="pt-BR" sz="1300" dirty="0"/>
              <a:t>(....)</a:t>
            </a:r>
          </a:p>
          <a:p>
            <a:pPr marL="285750" lvl="0" indent="-285750">
              <a:buFont typeface="Arial" panose="020B0604020202020204" pitchFamily="34" charset="0"/>
              <a:buChar char="•"/>
            </a:pPr>
            <a:r>
              <a:rPr lang="pt-BR" sz="1300" dirty="0"/>
              <a:t>Ilegitimidade passiva: A recorrente argumentou que, como fiscal do contrato, não deveria figurar no polo passivo. O TCU rejeitou a alegação, destacando que a recorrente praticou atos formais relevantes, como o atesto técnico, que contribuíram para os pagamentos irregulares.</a:t>
            </a:r>
          </a:p>
          <a:p>
            <a:pPr marL="285750" lvl="0" indent="-285750">
              <a:buFont typeface="Arial" panose="020B0604020202020204" pitchFamily="34" charset="0"/>
              <a:buChar char="•"/>
            </a:pPr>
            <a:r>
              <a:rPr lang="pt-BR" sz="1300" dirty="0"/>
              <a:t>Responsabilidade técnica</a:t>
            </a:r>
            <a:r>
              <a:rPr lang="pt-BR" sz="1300" b="1" dirty="0"/>
              <a:t>: A recorrente foi responsabilizada por atestar serviços com falhas técnicas e/ou de qualidade, o que resultou em dano ao erário</a:t>
            </a:r>
            <a:r>
              <a:rPr lang="pt-BR" sz="1300" dirty="0"/>
              <a:t>. </a:t>
            </a:r>
            <a:r>
              <a:rPr lang="pt-BR" sz="1300" u="sng" dirty="0"/>
              <a:t>O TCU destacou que a função de fiscal do contrato inclui o dever de verificar a conformidade técnica e relatar inconformidades</a:t>
            </a:r>
            <a:r>
              <a:rPr lang="pt-BR" sz="1300" dirty="0"/>
              <a:t>.</a:t>
            </a:r>
            <a:endParaRPr lang="pt-BR" sz="1300" b="1" dirty="0">
              <a:solidFill>
                <a:srgbClr val="00B0F0"/>
              </a:solidFill>
            </a:endParaRPr>
          </a:p>
        </p:txBody>
      </p:sp>
    </p:spTree>
    <p:extLst>
      <p:ext uri="{BB962C8B-B14F-4D97-AF65-F5344CB8AC3E}">
        <p14:creationId xmlns:p14="http://schemas.microsoft.com/office/powerpoint/2010/main" val="40277884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616D6822-9A01-3400-C0AA-D6D7FE59A516}"/>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72AB64B2-6837-3A9E-47EE-98255E16251E}"/>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A21B6EEF-A53F-A1FE-7BBF-3CEBF8411796}"/>
              </a:ext>
            </a:extLst>
          </p:cNvPr>
          <p:cNvSpPr txBox="1"/>
          <p:nvPr/>
        </p:nvSpPr>
        <p:spPr>
          <a:xfrm>
            <a:off x="1" y="0"/>
            <a:ext cx="8894617" cy="4914195"/>
          </a:xfrm>
          <a:prstGeom prst="rect">
            <a:avLst/>
          </a:prstGeom>
          <a:noFill/>
          <a:ln>
            <a:noFill/>
          </a:ln>
        </p:spPr>
        <p:txBody>
          <a:bodyPr spcFirstLastPara="1" wrap="square" lIns="91425" tIns="91425" rIns="91425" bIns="91425" anchor="t" anchorCtr="0">
            <a:noAutofit/>
          </a:bodyPr>
          <a:lstStyle/>
          <a:p>
            <a:pPr algn="ctr">
              <a:lnSpc>
                <a:spcPct val="120000"/>
              </a:lnSpc>
            </a:pPr>
            <a:endParaRPr lang="pt-BR" dirty="0">
              <a:solidFill>
                <a:srgbClr val="002060"/>
              </a:solidFill>
            </a:endParaRPr>
          </a:p>
          <a:p>
            <a:pPr marL="285750" indent="-285750" algn="just">
              <a:buFont typeface="Arial" panose="020B0604020202020204" pitchFamily="34" charset="0"/>
              <a:buChar char="•"/>
            </a:pPr>
            <a:endParaRPr lang="pt-BR" dirty="0">
              <a:solidFill>
                <a:srgbClr val="00B0F0"/>
              </a:solidFill>
            </a:endParaRPr>
          </a:p>
          <a:p>
            <a:pPr algn="ctr"/>
            <a:r>
              <a:rPr lang="pt-BR" b="1" dirty="0">
                <a:solidFill>
                  <a:srgbClr val="00B0F0"/>
                </a:solidFill>
              </a:rPr>
              <a:t>Decisões relevantes</a:t>
            </a:r>
          </a:p>
          <a:p>
            <a:pPr algn="ctr"/>
            <a:endParaRPr lang="pt-BR" b="1" dirty="0">
              <a:solidFill>
                <a:srgbClr val="00B0F0"/>
              </a:solidFill>
            </a:endParaRPr>
          </a:p>
          <a:p>
            <a:pPr algn="ctr"/>
            <a:r>
              <a:rPr lang="pt-BR" b="1" dirty="0"/>
              <a:t>TCU-Segunda Câmara-Acórdão 605/2026</a:t>
            </a:r>
            <a:endParaRPr lang="pt-BR" dirty="0"/>
          </a:p>
          <a:p>
            <a:pPr algn="ctr"/>
            <a:r>
              <a:rPr lang="pt-BR" b="1" dirty="0">
                <a:solidFill>
                  <a:srgbClr val="00B0F0"/>
                </a:solidFill>
              </a:rPr>
              <a:t>IMPUTAÇÃO DE DÉBITO SOLIDÁRIO AO FISCAL</a:t>
            </a:r>
            <a:endParaRPr lang="pt-BR" dirty="0">
              <a:solidFill>
                <a:srgbClr val="00B0F0"/>
              </a:solidFill>
            </a:endParaRPr>
          </a:p>
          <a:p>
            <a:endParaRPr lang="pt-BR" b="1" dirty="0"/>
          </a:p>
          <a:p>
            <a:pPr marL="285750" lvl="0" indent="-285750" algn="just">
              <a:buFont typeface="Arial" panose="020B0604020202020204" pitchFamily="34" charset="0"/>
              <a:buChar char="•"/>
            </a:pPr>
            <a:r>
              <a:rPr lang="pt-BR" dirty="0"/>
              <a:t>Nexo de causalidade: O Tribunal concluiu que </a:t>
            </a:r>
            <a:r>
              <a:rPr lang="pt-BR" b="1" dirty="0"/>
              <a:t>a conduta da recorrente, ao validar tecnicamente etapas da obra, foi essencial para a liquidação das despesas</a:t>
            </a:r>
            <a:r>
              <a:rPr lang="pt-BR" dirty="0"/>
              <a:t> e, consequentemente, para o prejuízo ao erário.</a:t>
            </a:r>
          </a:p>
          <a:p>
            <a:pPr marL="285750" lvl="0" indent="-285750" algn="just">
              <a:buFont typeface="Arial" panose="020B0604020202020204" pitchFamily="34" charset="0"/>
              <a:buChar char="•"/>
            </a:pPr>
            <a:endParaRPr lang="pt-BR" b="1" dirty="0"/>
          </a:p>
          <a:p>
            <a:pPr marL="285750" lvl="0" indent="-285750" algn="just">
              <a:buFont typeface="Arial" panose="020B0604020202020204" pitchFamily="34" charset="0"/>
              <a:buChar char="•"/>
            </a:pPr>
            <a:r>
              <a:rPr lang="pt-BR" b="1" dirty="0"/>
              <a:t>Erro grosseiro e proporcionalidade da sanção: O TCU entendeu que a recorrente agiu com erro grosseiro, considerando sua qualificação profissional e a gravidade das falhas</a:t>
            </a:r>
            <a:r>
              <a:rPr lang="pt-BR" dirty="0"/>
              <a:t>. A multa aplicada foi considerada proporcional, representando menos de 20% do valor do débito.</a:t>
            </a:r>
          </a:p>
          <a:p>
            <a:endParaRPr lang="pt-BR" dirty="0"/>
          </a:p>
          <a:p>
            <a:r>
              <a:rPr lang="pt-BR" dirty="0"/>
              <a:t>Conclusão: O Tribunal decidiu, por unanimidade, conhecer do recurso de reconsideração e, no mérito, negar-lhe provimento, mantendo a imputação de débito solidário e a aplicação da multa.</a:t>
            </a:r>
          </a:p>
          <a:p>
            <a:pPr algn="ctr"/>
            <a:endParaRPr lang="pt-BR" b="1" dirty="0">
              <a:solidFill>
                <a:srgbClr val="00B0F0"/>
              </a:solidFill>
            </a:endParaRPr>
          </a:p>
        </p:txBody>
      </p:sp>
    </p:spTree>
    <p:extLst>
      <p:ext uri="{BB962C8B-B14F-4D97-AF65-F5344CB8AC3E}">
        <p14:creationId xmlns:p14="http://schemas.microsoft.com/office/powerpoint/2010/main" val="17552138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7023B74F-DFA8-EC1B-6E05-9CC23156C098}"/>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BD76CE93-BF6F-D535-10F5-FABFF379652B}"/>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FA81F854-C4F0-E809-28F2-03AD66D86978}"/>
              </a:ext>
            </a:extLst>
          </p:cNvPr>
          <p:cNvSpPr txBox="1"/>
          <p:nvPr/>
        </p:nvSpPr>
        <p:spPr>
          <a:xfrm>
            <a:off x="1" y="0"/>
            <a:ext cx="8894617" cy="4914195"/>
          </a:xfrm>
          <a:prstGeom prst="rect">
            <a:avLst/>
          </a:prstGeom>
          <a:noFill/>
          <a:ln>
            <a:noFill/>
          </a:ln>
        </p:spPr>
        <p:txBody>
          <a:bodyPr spcFirstLastPara="1" wrap="square" lIns="91425" tIns="91425" rIns="91425" bIns="91425" anchor="t" anchorCtr="0">
            <a:noAutofit/>
          </a:bodyPr>
          <a:lstStyle/>
          <a:p>
            <a:pPr algn="ctr">
              <a:lnSpc>
                <a:spcPct val="120000"/>
              </a:lnSpc>
            </a:pPr>
            <a:endParaRPr lang="pt-BR" dirty="0">
              <a:solidFill>
                <a:srgbClr val="002060"/>
              </a:solidFill>
            </a:endParaRPr>
          </a:p>
          <a:p>
            <a:pPr marL="285750" indent="-285750" algn="just">
              <a:buFont typeface="Arial" panose="020B0604020202020204" pitchFamily="34" charset="0"/>
              <a:buChar char="•"/>
            </a:pPr>
            <a:endParaRPr lang="pt-BR" dirty="0">
              <a:solidFill>
                <a:srgbClr val="00B0F0"/>
              </a:solidFill>
            </a:endParaRPr>
          </a:p>
          <a:p>
            <a:pPr algn="ctr"/>
            <a:r>
              <a:rPr lang="pt-BR" b="1" dirty="0">
                <a:solidFill>
                  <a:srgbClr val="00B0F0"/>
                </a:solidFill>
              </a:rPr>
              <a:t>Decisões relevantes</a:t>
            </a:r>
          </a:p>
          <a:p>
            <a:pPr algn="ctr"/>
            <a:endParaRPr lang="pt-BR" b="1" dirty="0">
              <a:solidFill>
                <a:srgbClr val="00B0F0"/>
              </a:solidFill>
            </a:endParaRPr>
          </a:p>
          <a:p>
            <a:pPr algn="ctr"/>
            <a:r>
              <a:rPr lang="pt-BR" b="1" dirty="0"/>
              <a:t>TCU-Segunda Câmara-Acórdão 605/2026</a:t>
            </a:r>
          </a:p>
          <a:p>
            <a:pPr algn="ctr"/>
            <a:endParaRPr lang="pt-BR" dirty="0"/>
          </a:p>
          <a:p>
            <a:pPr algn="ctr"/>
            <a:r>
              <a:rPr lang="pt-BR" b="1" dirty="0">
                <a:solidFill>
                  <a:srgbClr val="00B0F0"/>
                </a:solidFill>
              </a:rPr>
              <a:t>IMPUTAÇÃO DE DÉBITO SOLIDÁRIO AO FISCAL</a:t>
            </a:r>
            <a:endParaRPr lang="pt-BR" dirty="0">
              <a:solidFill>
                <a:srgbClr val="00B0F0"/>
              </a:solidFill>
            </a:endParaRPr>
          </a:p>
          <a:p>
            <a:endParaRPr lang="pt-BR" b="1" dirty="0"/>
          </a:p>
          <a:p>
            <a:pPr algn="ctr">
              <a:lnSpc>
                <a:spcPct val="120000"/>
              </a:lnSpc>
            </a:pPr>
            <a:r>
              <a:rPr lang="pt-BR" b="1" dirty="0"/>
              <a:t>Trecho do acórdão: “</a:t>
            </a:r>
            <a:r>
              <a:rPr lang="pt-BR" i="1" dirty="0"/>
              <a:t>Restou incontroverso nos autos que a recorrente atuou como engenheira fiscal do contrato, tendo praticado atos formais relevantes, inclusive assinando documentos técnicos e relatórios que atestaram a execução e a qualidade dos serviços. Esses atos contribuíram diretamente para a liquidação da despesa e para os pagamentos realizados à empresa contratada. 16. A jurisprudência deste Tribunal converge no sentido de que o fiscal do contrato pode ser responsabilizado, inclusive de forma solidária, quando sua atuação comissiva ou omissiva concorre para a ocorrência de dano ao erário, nos termos do art. 16, § 2º, da Lei nº 8.443/1992, conforme demonstrado nos autos e explanado na instrução de mérito</a:t>
            </a:r>
            <a:r>
              <a:rPr lang="pt-BR" b="1" dirty="0"/>
              <a:t>.”</a:t>
            </a:r>
            <a:endParaRPr lang="pt-BR" dirty="0"/>
          </a:p>
          <a:p>
            <a:pPr algn="ctr"/>
            <a:endParaRPr lang="pt-BR" b="1" dirty="0">
              <a:solidFill>
                <a:srgbClr val="00B0F0"/>
              </a:solidFill>
            </a:endParaRPr>
          </a:p>
        </p:txBody>
      </p:sp>
    </p:spTree>
    <p:extLst>
      <p:ext uri="{BB962C8B-B14F-4D97-AF65-F5344CB8AC3E}">
        <p14:creationId xmlns:p14="http://schemas.microsoft.com/office/powerpoint/2010/main" val="7224840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DE9E7BF0-38D3-D8BF-AD9F-B7F141198A76}"/>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3FBA185A-DDFA-90D3-4DBB-27679502C5C9}"/>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EC13B29C-265F-B884-BD45-80E31F7FFDD6}"/>
              </a:ext>
            </a:extLst>
          </p:cNvPr>
          <p:cNvSpPr txBox="1"/>
          <p:nvPr/>
        </p:nvSpPr>
        <p:spPr>
          <a:xfrm>
            <a:off x="928254" y="1"/>
            <a:ext cx="7398328" cy="4378036"/>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algn="ctr"/>
            <a:r>
              <a:rPr lang="pt-BR" b="1" dirty="0">
                <a:solidFill>
                  <a:srgbClr val="00B0F0"/>
                </a:solidFill>
              </a:rPr>
              <a:t>Decisões relevantes</a:t>
            </a:r>
          </a:p>
          <a:p>
            <a:pPr algn="ctr"/>
            <a:r>
              <a:rPr lang="pt-BR" b="1" dirty="0">
                <a:solidFill>
                  <a:schemeClr val="tx1"/>
                </a:solidFill>
              </a:rPr>
              <a:t>STJ</a:t>
            </a:r>
          </a:p>
          <a:p>
            <a:pPr algn="just"/>
            <a:endParaRPr lang="pt-BR" sz="1200" b="1" dirty="0">
              <a:solidFill>
                <a:srgbClr val="00B0F0"/>
              </a:solidFill>
            </a:endParaRPr>
          </a:p>
          <a:p>
            <a:pPr algn="just"/>
            <a:r>
              <a:rPr lang="pt-BR" sz="1200" dirty="0"/>
              <a:t>ADMINISTRATIVO. AGRAVO INTERNO NO MANDADO DE SEGURANÇA. SERVIDOR PÚBLICO. FISCAL DE CONTRATO. OBRA PÚBLICA. CERTIFICAÇÃO DE MEDIÇÃO INEXISTENTE. PENA DE DEMISSÃO. AUSÊNCIA DA FUMAÇA DO BOM DIREITO. INDEPENDÊNCIA ENTRE AS INSTÂNCIAS PENAL E ADMINISTRATIVA. PRESUNÇÃO DE LEGITIMIDADE DO ATO ADMINISTRATIVO. INDEFERIMENTO DA LIMINAR. AGRAVO INTERNO A QUE SE NEGA PROVIMENTO.</a:t>
            </a:r>
            <a:br>
              <a:rPr lang="pt-BR" sz="1200" dirty="0"/>
            </a:br>
            <a:r>
              <a:rPr lang="pt-BR" sz="1200" dirty="0"/>
              <a:t>1. Após o manejo do agravo interno, não é cabível a utilização de outro meio para impugnar o mesmo decisum, tendo em vista a existência de preclusão consumativa. Logo, não se deve conhecer do pedido de reconsideração apresentado às e-STJ, fls. 1.115-1.154.</a:t>
            </a:r>
            <a:br>
              <a:rPr lang="pt-BR" sz="1200" dirty="0"/>
            </a:br>
            <a:r>
              <a:rPr lang="pt-BR" sz="1200" dirty="0"/>
              <a:t>2. A ação mandamental impugna a </a:t>
            </a:r>
            <a:r>
              <a:rPr lang="pt-BR" sz="1200" u="sng" dirty="0"/>
              <a:t>pena de demissão aplicada pelo Ministro de Estado do Ministério da Transparência, Fiscalização e Controle a servidor do DNIT, que, na qualidade de fiscal de contrato de obra pública, atestou de maneira equivocada a execução de serviços em rodovia federal, autorizando o pagamento de quantia supostamente indevida à sociedade empresária contratada</a:t>
            </a:r>
            <a:r>
              <a:rPr lang="pt-BR" sz="1200" dirty="0"/>
              <a:t>.</a:t>
            </a:r>
            <a:br>
              <a:rPr lang="pt-BR" sz="1200" dirty="0"/>
            </a:br>
            <a:r>
              <a:rPr lang="pt-BR" sz="1200" dirty="0"/>
              <a:t>3. Em juízo de cognição sumária, estão ausentes os requisitos para o deferimento da liminar pleiteada. </a:t>
            </a:r>
          </a:p>
          <a:p>
            <a:pPr algn="just"/>
            <a:r>
              <a:rPr lang="pt-BR" sz="1200" dirty="0"/>
              <a:t>4. A sentença penal absolutória encontra-se assentada na insuficiência de provas hábeis a caracterizar o crime de estelionato, devendo prevalecer a independência entre as esferas administrativa e criminal, mormente porque não se verificam as situações previstas no art. 126 da Lei n. 8.112/90.</a:t>
            </a:r>
            <a:br>
              <a:rPr lang="pt-BR" sz="1200" dirty="0"/>
            </a:br>
            <a:endParaRPr lang="pt-BR" b="1" dirty="0">
              <a:solidFill>
                <a:srgbClr val="00B0F0"/>
              </a:solidFill>
            </a:endParaRPr>
          </a:p>
        </p:txBody>
      </p:sp>
    </p:spTree>
    <p:extLst>
      <p:ext uri="{BB962C8B-B14F-4D97-AF65-F5344CB8AC3E}">
        <p14:creationId xmlns:p14="http://schemas.microsoft.com/office/powerpoint/2010/main" val="28856957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779721D5-C638-F5B7-61C1-2E1224749804}"/>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5CC95A3E-7FD9-EA2A-AB18-D92AD2E3F73C}"/>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7563B4C8-6120-4212-2D64-A79A8995B21A}"/>
              </a:ext>
            </a:extLst>
          </p:cNvPr>
          <p:cNvSpPr txBox="1"/>
          <p:nvPr/>
        </p:nvSpPr>
        <p:spPr>
          <a:xfrm>
            <a:off x="789709" y="79022"/>
            <a:ext cx="7398328" cy="4378036"/>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algn="ctr"/>
            <a:r>
              <a:rPr lang="pt-BR" b="1" dirty="0">
                <a:solidFill>
                  <a:srgbClr val="00B0F0"/>
                </a:solidFill>
              </a:rPr>
              <a:t>Decisões relevantes</a:t>
            </a:r>
          </a:p>
          <a:p>
            <a:pPr algn="just"/>
            <a:endParaRPr lang="pt-BR" sz="1200" b="1" dirty="0">
              <a:solidFill>
                <a:srgbClr val="00B0F0"/>
              </a:solidFill>
            </a:endParaRPr>
          </a:p>
          <a:p>
            <a:pPr>
              <a:lnSpc>
                <a:spcPct val="120000"/>
              </a:lnSpc>
            </a:pPr>
            <a:r>
              <a:rPr lang="pt-BR" sz="1200" dirty="0"/>
              <a:t>5. </a:t>
            </a:r>
            <a:r>
              <a:rPr lang="pt-BR" sz="1200" u="sng" dirty="0"/>
              <a:t>A sanção disciplinar, por seu turno, foi aplicada com base na prática de ato de improbidade administrativa que causa lesão ao erário, qual seja, a liberação do pagamento de verba pública sem a observância das normas pertinentes</a:t>
            </a:r>
            <a:r>
              <a:rPr lang="pt-BR" sz="1200" dirty="0"/>
              <a:t>, o que, em tese, autoriza a demissão, nos termos do art. 132, IV, da Lei n. 8.112/90.</a:t>
            </a:r>
            <a:br>
              <a:rPr lang="pt-BR" sz="1200" dirty="0"/>
            </a:br>
            <a:r>
              <a:rPr lang="pt-BR" sz="1200" dirty="0"/>
              <a:t>6. Não tendo sido demonstrada a flagrante ilegalidade da pena de demissão, deve-se prestigiar, a princípio, a presunção de legitimidade do ato administrativo, bem assim do respectivo processo disciplinar.</a:t>
            </a:r>
            <a:br>
              <a:rPr lang="pt-BR" sz="1200" dirty="0"/>
            </a:br>
            <a:r>
              <a:rPr lang="pt-BR" sz="1200" dirty="0"/>
              <a:t>7. Agravo interno a que se nega provimento. Pedido de reconsideração não conhecido. (STJ, </a:t>
            </a:r>
            <a:r>
              <a:rPr lang="pt-BR" sz="1200" dirty="0" err="1"/>
              <a:t>AgInt</a:t>
            </a:r>
            <a:r>
              <a:rPr lang="pt-BR" sz="1200" dirty="0"/>
              <a:t> no MS 22900/DF, Agravo Interno no Mandado de Segurança nº 2016/0276678-6, j. 26.04.2017, Rel. Min. Og Fernandes). </a:t>
            </a:r>
          </a:p>
          <a:p>
            <a:pPr>
              <a:lnSpc>
                <a:spcPct val="120000"/>
              </a:lnSpc>
            </a:pPr>
            <a:endParaRPr lang="pt-BR" sz="1200" dirty="0"/>
          </a:p>
          <a:p>
            <a:pPr algn="just">
              <a:lnSpc>
                <a:spcPct val="120000"/>
              </a:lnSpc>
            </a:pPr>
            <a:r>
              <a:rPr lang="pt-BR" sz="1200" i="1" dirty="0">
                <a:solidFill>
                  <a:srgbClr val="00B0F0"/>
                </a:solidFill>
              </a:rPr>
              <a:t>“Mais do que uma obrigação legal, a fiscalização eficiente constitui instrumento fundamental para garantir a boa aplicação dos recursos públicos e a obtenção dos resultados esperados pela Administração e pela sociedade.”</a:t>
            </a:r>
          </a:p>
          <a:p>
            <a:pPr>
              <a:lnSpc>
                <a:spcPct val="120000"/>
              </a:lnSpc>
            </a:pPr>
            <a:endParaRPr lang="pt-BR" sz="1200" dirty="0"/>
          </a:p>
          <a:p>
            <a:pPr algn="just"/>
            <a:br>
              <a:rPr lang="pt-BR" sz="1200" dirty="0"/>
            </a:br>
            <a:endParaRPr lang="pt-BR" b="1" dirty="0">
              <a:solidFill>
                <a:srgbClr val="00B0F0"/>
              </a:solidFill>
            </a:endParaRPr>
          </a:p>
        </p:txBody>
      </p:sp>
    </p:spTree>
    <p:extLst>
      <p:ext uri="{BB962C8B-B14F-4D97-AF65-F5344CB8AC3E}">
        <p14:creationId xmlns:p14="http://schemas.microsoft.com/office/powerpoint/2010/main" val="338967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23744181-B004-F2B9-318F-A47962344E21}"/>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20F75AAE-946E-EC04-4A61-DAF422C4FF71}"/>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9EFBB99C-A4F6-C17F-959F-B8A779B35C85}"/>
              </a:ext>
            </a:extLst>
          </p:cNvPr>
          <p:cNvSpPr txBox="1"/>
          <p:nvPr/>
        </p:nvSpPr>
        <p:spPr>
          <a:xfrm>
            <a:off x="0" y="69529"/>
            <a:ext cx="8721436" cy="1830083"/>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marL="361950" algn="ctr"/>
            <a:r>
              <a:rPr lang="pt-BR" b="1" dirty="0">
                <a:solidFill>
                  <a:srgbClr val="00B0F0"/>
                </a:solidFill>
              </a:rPr>
              <a:t>Gestores e Fiscais de Contratos</a:t>
            </a:r>
          </a:p>
          <a:p>
            <a:pPr marL="361950" algn="ctr"/>
            <a:endParaRPr lang="pt-BR" b="1" dirty="0">
              <a:solidFill>
                <a:srgbClr val="00B0F0"/>
              </a:solidFill>
            </a:endParaRPr>
          </a:p>
          <a:p>
            <a:pPr marL="361950" algn="ctr"/>
            <a:r>
              <a:rPr lang="pt-BR" b="1" dirty="0">
                <a:solidFill>
                  <a:srgbClr val="00B0F0"/>
                </a:solidFill>
              </a:rPr>
              <a:t>Designação e preparo</a:t>
            </a:r>
          </a:p>
          <a:p>
            <a:pPr marL="361950" algn="ctr"/>
            <a:endParaRPr lang="pt-BR" b="1" dirty="0">
              <a:solidFill>
                <a:srgbClr val="00B0F0"/>
              </a:solidFill>
            </a:endParaRPr>
          </a:p>
          <a:p>
            <a:pPr marL="360363"/>
            <a:r>
              <a:rPr lang="pt-BR" b="1" dirty="0">
                <a:solidFill>
                  <a:srgbClr val="002060"/>
                </a:solidFill>
              </a:rPr>
              <a:t>Quem designa?</a:t>
            </a:r>
          </a:p>
          <a:p>
            <a:pPr marL="360363"/>
            <a:endParaRPr lang="pt-BR" dirty="0"/>
          </a:p>
          <a:p>
            <a:pPr marL="360363">
              <a:buFont typeface="Arial" panose="020B0604020202020204" pitchFamily="34" charset="0"/>
              <a:buChar char="•"/>
            </a:pPr>
            <a:r>
              <a:rPr lang="pt-BR" dirty="0"/>
              <a:t>A autoridade máxima do órgão/entidade; ou</a:t>
            </a:r>
          </a:p>
          <a:p>
            <a:pPr marL="360363">
              <a:buFont typeface="Arial" panose="020B0604020202020204" pitchFamily="34" charset="0"/>
              <a:buChar char="•"/>
            </a:pPr>
            <a:endParaRPr lang="pt-BR" dirty="0"/>
          </a:p>
          <a:p>
            <a:pPr marL="360363">
              <a:buFont typeface="Arial" panose="020B0604020202020204" pitchFamily="34" charset="0"/>
              <a:buChar char="•"/>
            </a:pPr>
            <a:r>
              <a:rPr lang="pt-BR" dirty="0"/>
              <a:t>Quem as normas de organização administrativa interna indicarem.</a:t>
            </a:r>
          </a:p>
          <a:p>
            <a:pPr marL="360363">
              <a:buFont typeface="Arial" panose="020B0604020202020204" pitchFamily="34" charset="0"/>
              <a:buChar char="•"/>
            </a:pPr>
            <a:endParaRPr lang="pt-BR" dirty="0"/>
          </a:p>
          <a:p>
            <a:pPr marL="360363">
              <a:lnSpc>
                <a:spcPct val="120000"/>
              </a:lnSpc>
            </a:pPr>
            <a:r>
              <a:rPr lang="pt-BR" b="1" dirty="0">
                <a:solidFill>
                  <a:srgbClr val="002060"/>
                </a:solidFill>
              </a:rPr>
              <a:t>Cientificação formal e prévia</a:t>
            </a:r>
          </a:p>
          <a:p>
            <a:pPr marL="360363" algn="just">
              <a:lnSpc>
                <a:spcPct val="120000"/>
              </a:lnSpc>
            </a:pPr>
            <a:r>
              <a:rPr lang="pt-BR" dirty="0"/>
              <a:t>O gestor, fiscais e seus substitutos </a:t>
            </a:r>
            <a:r>
              <a:rPr lang="pt-BR" b="1" dirty="0"/>
              <a:t>devem ser formalmente cientificados</a:t>
            </a:r>
            <a:r>
              <a:rPr lang="pt-BR" dirty="0"/>
              <a:t> da indicação e de suas respectivas atribuições. Essa cientificação deve ocorrer </a:t>
            </a:r>
            <a:r>
              <a:rPr lang="pt-BR" b="1" dirty="0"/>
              <a:t>antes</a:t>
            </a:r>
            <a:r>
              <a:rPr lang="pt-BR" dirty="0"/>
              <a:t> da formalização do ato de designação. (art. 8º, § 1º do Decreto Federal nº 11.246)</a:t>
            </a:r>
            <a:endParaRPr lang="pt-BR" b="1" dirty="0"/>
          </a:p>
          <a:p>
            <a:pPr marL="360363">
              <a:lnSpc>
                <a:spcPct val="120000"/>
              </a:lnSpc>
            </a:pPr>
            <a:endParaRPr lang="pt-BR" b="1" dirty="0"/>
          </a:p>
          <a:p>
            <a:pPr marL="360363">
              <a:lnSpc>
                <a:spcPct val="120000"/>
              </a:lnSpc>
            </a:pPr>
            <a:endParaRPr lang="pt-BR" b="1" dirty="0"/>
          </a:p>
          <a:p>
            <a:pPr marL="360363"/>
            <a:endParaRPr lang="pt-BR" b="1" dirty="0"/>
          </a:p>
          <a:p>
            <a:pPr marL="361950" algn="ctr"/>
            <a:endParaRPr lang="pt-BR" b="1" dirty="0">
              <a:solidFill>
                <a:srgbClr val="00B0F0"/>
              </a:solidFill>
            </a:endParaRPr>
          </a:p>
          <a:p>
            <a:pPr marL="361950" algn="ctr"/>
            <a:endParaRPr lang="pt-BR" b="1" dirty="0"/>
          </a:p>
          <a:p>
            <a:pPr marL="361950" algn="just"/>
            <a:endParaRPr lang="pt-BR" b="1" dirty="0"/>
          </a:p>
        </p:txBody>
      </p:sp>
    </p:spTree>
    <p:extLst>
      <p:ext uri="{BB962C8B-B14F-4D97-AF65-F5344CB8AC3E}">
        <p14:creationId xmlns:p14="http://schemas.microsoft.com/office/powerpoint/2010/main" val="757769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9139D3D0-FFA2-2F60-9F0A-5A7288DEF7FB}"/>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EE521AE1-C8AD-456A-4FF4-19787BC57C48}"/>
              </a:ext>
            </a:extLst>
          </p:cNvPr>
          <p:cNvPicPr preferRelativeResize="0"/>
          <p:nvPr/>
        </p:nvPicPr>
        <p:blipFill>
          <a:blip r:embed="rId3">
            <a:alphaModFix/>
          </a:blip>
          <a:stretch>
            <a:fillRect/>
          </a:stretch>
        </p:blipFill>
        <p:spPr>
          <a:xfrm>
            <a:off x="10" y="-79022"/>
            <a:ext cx="9143990" cy="5143500"/>
          </a:xfrm>
          <a:prstGeom prst="rect">
            <a:avLst/>
          </a:prstGeom>
          <a:noFill/>
          <a:ln>
            <a:noFill/>
          </a:ln>
        </p:spPr>
      </p:pic>
      <p:sp>
        <p:nvSpPr>
          <p:cNvPr id="61" name="Google Shape;61;p14">
            <a:extLst>
              <a:ext uri="{FF2B5EF4-FFF2-40B4-BE49-F238E27FC236}">
                <a16:creationId xmlns:a16="http://schemas.microsoft.com/office/drawing/2014/main" id="{C428745A-693D-E79F-C071-545BFAF9F1E3}"/>
              </a:ext>
            </a:extLst>
          </p:cNvPr>
          <p:cNvSpPr txBox="1"/>
          <p:nvPr/>
        </p:nvSpPr>
        <p:spPr>
          <a:xfrm>
            <a:off x="789709" y="79022"/>
            <a:ext cx="7398328" cy="4378036"/>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algn="ctr"/>
            <a:endParaRPr lang="pt-BR" dirty="0"/>
          </a:p>
        </p:txBody>
      </p:sp>
      <p:pic>
        <p:nvPicPr>
          <p:cNvPr id="2" name="Imagem 1">
            <a:extLst>
              <a:ext uri="{FF2B5EF4-FFF2-40B4-BE49-F238E27FC236}">
                <a16:creationId xmlns:a16="http://schemas.microsoft.com/office/drawing/2014/main" id="{DD8CDDCB-5062-C25D-2B03-F412120FBD46}"/>
              </a:ext>
            </a:extLst>
          </p:cNvPr>
          <p:cNvPicPr>
            <a:picLocks noChangeAspect="1"/>
          </p:cNvPicPr>
          <p:nvPr/>
        </p:nvPicPr>
        <p:blipFill>
          <a:blip r:embed="rId4"/>
          <a:stretch>
            <a:fillRect/>
          </a:stretch>
        </p:blipFill>
        <p:spPr>
          <a:xfrm>
            <a:off x="395111" y="451556"/>
            <a:ext cx="8466667" cy="3630117"/>
          </a:xfrm>
          <a:prstGeom prst="rect">
            <a:avLst/>
          </a:prstGeom>
        </p:spPr>
      </p:pic>
    </p:spTree>
    <p:extLst>
      <p:ext uri="{BB962C8B-B14F-4D97-AF65-F5344CB8AC3E}">
        <p14:creationId xmlns:p14="http://schemas.microsoft.com/office/powerpoint/2010/main" val="392265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6EA4DB3C-5934-3CDD-9AE6-4377A78EDCB8}"/>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E41568CB-51D0-F7B2-E540-4224616289C3}"/>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BF03DFA5-4276-A1E4-BBBA-D3F170B3728F}"/>
              </a:ext>
            </a:extLst>
          </p:cNvPr>
          <p:cNvSpPr txBox="1"/>
          <p:nvPr/>
        </p:nvSpPr>
        <p:spPr>
          <a:xfrm>
            <a:off x="0" y="69529"/>
            <a:ext cx="9026236" cy="4488616"/>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marL="361950" algn="ctr"/>
            <a:r>
              <a:rPr lang="pt-BR" b="1" dirty="0">
                <a:solidFill>
                  <a:srgbClr val="00B0F0"/>
                </a:solidFill>
              </a:rPr>
              <a:t>Gestores e Fiscais de Contratos</a:t>
            </a:r>
          </a:p>
          <a:p>
            <a:pPr marL="361950" algn="ctr"/>
            <a:endParaRPr lang="pt-BR" b="1" dirty="0">
              <a:solidFill>
                <a:srgbClr val="00B0F0"/>
              </a:solidFill>
            </a:endParaRPr>
          </a:p>
          <a:p>
            <a:pPr marL="361950" algn="ctr"/>
            <a:endParaRPr lang="pt-BR" b="1" dirty="0">
              <a:solidFill>
                <a:srgbClr val="00B0F0"/>
              </a:solidFill>
            </a:endParaRPr>
          </a:p>
          <a:p>
            <a:pPr marL="361950" algn="ctr"/>
            <a:r>
              <a:rPr lang="pt-BR" b="1" dirty="0">
                <a:solidFill>
                  <a:srgbClr val="00B0F0"/>
                </a:solidFill>
              </a:rPr>
              <a:t>Designação e preparo</a:t>
            </a:r>
          </a:p>
          <a:p>
            <a:pPr marL="361950" algn="ctr"/>
            <a:endParaRPr lang="pt-BR" b="1" dirty="0">
              <a:solidFill>
                <a:srgbClr val="00B0F0"/>
              </a:solidFill>
            </a:endParaRPr>
          </a:p>
          <a:p>
            <a:pPr marL="360363">
              <a:lnSpc>
                <a:spcPct val="120000"/>
              </a:lnSpc>
            </a:pPr>
            <a:r>
              <a:rPr lang="pt-BR" b="1" dirty="0">
                <a:solidFill>
                  <a:srgbClr val="002060"/>
                </a:solidFill>
              </a:rPr>
              <a:t>Critérios técnicos para Escolha</a:t>
            </a:r>
          </a:p>
          <a:p>
            <a:pPr marL="360363">
              <a:lnSpc>
                <a:spcPct val="120000"/>
              </a:lnSpc>
            </a:pPr>
            <a:endParaRPr lang="pt-BR" b="1" dirty="0">
              <a:solidFill>
                <a:srgbClr val="002060"/>
              </a:solidFill>
            </a:endParaRPr>
          </a:p>
          <a:p>
            <a:pPr marL="360363"/>
            <a:r>
              <a:rPr lang="pt-BR" dirty="0"/>
              <a:t>A autoridade não escolhe ao acaso. A designação deve considerar obrigatoriamente quatro fatores:</a:t>
            </a:r>
          </a:p>
          <a:p>
            <a:pPr marL="360363"/>
            <a:r>
              <a:rPr lang="pt-BR" dirty="0"/>
              <a:t>(Art.8º, § 2º do Decreto 11.246)</a:t>
            </a:r>
          </a:p>
          <a:p>
            <a:pPr marL="360363"/>
            <a:endParaRPr lang="pt-BR" dirty="0"/>
          </a:p>
          <a:p>
            <a:pPr marL="646113" indent="-285750">
              <a:buFont typeface="Arial" panose="020B0604020202020204" pitchFamily="34" charset="0"/>
              <a:buChar char="•"/>
            </a:pPr>
            <a:r>
              <a:rPr lang="pt-BR" b="1" dirty="0"/>
              <a:t>Compatibilidade:</a:t>
            </a:r>
            <a:r>
              <a:rPr lang="pt-BR" dirty="0"/>
              <a:t> Alinhamento com as atribuições regulares do cargo do servidor.</a:t>
            </a:r>
          </a:p>
          <a:p>
            <a:pPr marL="646113" indent="-285750">
              <a:buFont typeface="Arial" panose="020B0604020202020204" pitchFamily="34" charset="0"/>
              <a:buChar char="•"/>
            </a:pPr>
            <a:r>
              <a:rPr lang="pt-BR" b="1" dirty="0"/>
              <a:t>Complexidade:</a:t>
            </a:r>
            <a:r>
              <a:rPr lang="pt-BR" dirty="0"/>
              <a:t> A natureza e a dificuldade da fiscalização do objeto contratado.</a:t>
            </a:r>
          </a:p>
          <a:p>
            <a:pPr marL="646113" indent="-285750">
              <a:buFont typeface="Arial" panose="020B0604020202020204" pitchFamily="34" charset="0"/>
              <a:buChar char="•"/>
            </a:pPr>
            <a:r>
              <a:rPr lang="pt-BR" b="1" dirty="0"/>
              <a:t>Volume de Trabalho:</a:t>
            </a:r>
            <a:r>
              <a:rPr lang="pt-BR" dirty="0"/>
              <a:t> O quantitativo de contratos já sob a responsabilidade daquele agente público. (art. 8º, § 2º, inc. III)</a:t>
            </a:r>
          </a:p>
          <a:p>
            <a:pPr marL="646113" indent="-285750">
              <a:buFont typeface="Arial" panose="020B0604020202020204" pitchFamily="34" charset="0"/>
              <a:buChar char="•"/>
            </a:pPr>
            <a:r>
              <a:rPr lang="pt-BR" b="1" dirty="0"/>
              <a:t>Capacidade Técnica:</a:t>
            </a:r>
            <a:r>
              <a:rPr lang="pt-BR" dirty="0"/>
              <a:t> Aptidão e qualificação para o desempenho das atividades específicas daquele contrato</a:t>
            </a:r>
          </a:p>
          <a:p>
            <a:pPr marL="360363">
              <a:lnSpc>
                <a:spcPct val="120000"/>
              </a:lnSpc>
            </a:pPr>
            <a:endParaRPr lang="pt-BR" b="1" dirty="0"/>
          </a:p>
          <a:p>
            <a:pPr marL="360363">
              <a:lnSpc>
                <a:spcPct val="120000"/>
              </a:lnSpc>
            </a:pPr>
            <a:endParaRPr lang="pt-BR" b="1" dirty="0"/>
          </a:p>
          <a:p>
            <a:pPr marL="360363">
              <a:lnSpc>
                <a:spcPct val="120000"/>
              </a:lnSpc>
            </a:pPr>
            <a:endParaRPr lang="pt-BR" b="1" dirty="0"/>
          </a:p>
          <a:p>
            <a:pPr marL="360363"/>
            <a:endParaRPr lang="pt-BR" b="1" dirty="0"/>
          </a:p>
          <a:p>
            <a:pPr marL="361950" algn="ctr"/>
            <a:endParaRPr lang="pt-BR" b="1" dirty="0">
              <a:solidFill>
                <a:srgbClr val="00B0F0"/>
              </a:solidFill>
            </a:endParaRPr>
          </a:p>
          <a:p>
            <a:pPr marL="361950" algn="ctr"/>
            <a:endParaRPr lang="pt-BR" b="1" dirty="0"/>
          </a:p>
          <a:p>
            <a:pPr marL="361950" algn="just"/>
            <a:endParaRPr lang="pt-BR" b="1" dirty="0"/>
          </a:p>
        </p:txBody>
      </p:sp>
    </p:spTree>
    <p:extLst>
      <p:ext uri="{BB962C8B-B14F-4D97-AF65-F5344CB8AC3E}">
        <p14:creationId xmlns:p14="http://schemas.microsoft.com/office/powerpoint/2010/main" val="3211803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D82D51CF-DD7D-D750-566F-9D2AAC68AF27}"/>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5C94429A-DDAD-0C40-CE7D-7A5B38B8AB9F}"/>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0BF25A7B-973D-8C10-85DE-DAF678CCCE72}"/>
              </a:ext>
            </a:extLst>
          </p:cNvPr>
          <p:cNvSpPr txBox="1"/>
          <p:nvPr/>
        </p:nvSpPr>
        <p:spPr>
          <a:xfrm>
            <a:off x="0" y="69529"/>
            <a:ext cx="9026236" cy="4488616"/>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marL="361950" algn="ctr"/>
            <a:r>
              <a:rPr lang="pt-BR" b="1" dirty="0">
                <a:solidFill>
                  <a:srgbClr val="00B0F0"/>
                </a:solidFill>
              </a:rPr>
              <a:t>Gestores e Fiscais de Contratos</a:t>
            </a:r>
          </a:p>
          <a:p>
            <a:pPr marL="361950" algn="ctr"/>
            <a:endParaRPr lang="pt-BR" b="1" dirty="0">
              <a:solidFill>
                <a:srgbClr val="00B0F0"/>
              </a:solidFill>
            </a:endParaRPr>
          </a:p>
          <a:p>
            <a:pPr marL="361950" algn="ctr"/>
            <a:endParaRPr lang="pt-BR" b="1" dirty="0">
              <a:solidFill>
                <a:srgbClr val="00B0F0"/>
              </a:solidFill>
            </a:endParaRPr>
          </a:p>
          <a:p>
            <a:pPr marL="361950" algn="ctr"/>
            <a:r>
              <a:rPr lang="pt-BR" b="1" dirty="0">
                <a:solidFill>
                  <a:srgbClr val="00B0F0"/>
                </a:solidFill>
              </a:rPr>
              <a:t>Designação e preparo</a:t>
            </a:r>
          </a:p>
          <a:p>
            <a:pPr marL="361950" algn="ctr"/>
            <a:endParaRPr lang="pt-BR" b="1" dirty="0">
              <a:solidFill>
                <a:srgbClr val="00B0F0"/>
              </a:solidFill>
            </a:endParaRPr>
          </a:p>
          <a:p>
            <a:pPr marL="360363"/>
            <a:r>
              <a:rPr lang="pt-BR" b="1" dirty="0">
                <a:solidFill>
                  <a:srgbClr val="002060"/>
                </a:solidFill>
              </a:rPr>
              <a:t>Preparo Prévio e Planejamento</a:t>
            </a:r>
          </a:p>
          <a:p>
            <a:pPr marL="360363"/>
            <a:r>
              <a:rPr lang="pt-BR" b="1" dirty="0"/>
              <a:t>Capacitação</a:t>
            </a:r>
            <a:r>
              <a:rPr lang="pt-BR" dirty="0"/>
              <a:t>: Se houver necessidade de desenvolvimento de competências (treinamento) para a gestão/fiscalização, isso deve ser demonstrado no ETP (Estudo Técnico Preliminar).</a:t>
            </a:r>
          </a:p>
          <a:p>
            <a:pPr marL="360363"/>
            <a:endParaRPr lang="pt-BR" dirty="0"/>
          </a:p>
          <a:p>
            <a:pPr marL="360363"/>
            <a:r>
              <a:rPr lang="pt-BR" b="1" dirty="0"/>
              <a:t>Momento do Saneamento</a:t>
            </a:r>
            <a:r>
              <a:rPr lang="pt-BR" dirty="0"/>
              <a:t>: A lacuna de conhecimento deve ser sanada antes da celebração do contrato.</a:t>
            </a:r>
          </a:p>
          <a:p>
            <a:pPr marL="360363"/>
            <a:endParaRPr lang="pt-BR" b="1" dirty="0"/>
          </a:p>
          <a:p>
            <a:pPr marL="360363"/>
            <a:r>
              <a:rPr lang="pt-BR" b="1" dirty="0">
                <a:solidFill>
                  <a:srgbClr val="002060"/>
                </a:solidFill>
              </a:rPr>
              <a:t>Gestão excepcional por setor</a:t>
            </a:r>
          </a:p>
          <a:p>
            <a:pPr marL="720725"/>
            <a:r>
              <a:rPr lang="pt-BR" b="1" i="1" dirty="0"/>
              <a:t>Art. 8º </a:t>
            </a:r>
            <a:r>
              <a:rPr lang="pt-BR" b="1" i="1" dirty="0" err="1"/>
              <a:t>omissis</a:t>
            </a:r>
            <a:endParaRPr lang="pt-BR" b="1" i="1" dirty="0"/>
          </a:p>
          <a:p>
            <a:pPr marL="720725"/>
            <a:r>
              <a:rPr lang="pt-BR" i="1" dirty="0"/>
              <a:t>§ 4º  Excepcional e motivadamente, a gestão do contrato poderá ser exercida por setor do órgão ou da entidade designado pela autoridade de que trata o </a:t>
            </a:r>
            <a:r>
              <a:rPr lang="pt-BR" b="1" i="1" dirty="0"/>
              <a:t>caput</a:t>
            </a:r>
            <a:r>
              <a:rPr lang="pt-BR" i="1" dirty="0"/>
              <a:t>.</a:t>
            </a:r>
          </a:p>
          <a:p>
            <a:pPr marL="720725"/>
            <a:r>
              <a:rPr lang="pt-BR" i="1" dirty="0"/>
              <a:t>§ 5º  Na hipótese prevista no § 4º, o titular do setor responderá pelas decisões e pelas ações tomadas no seu âmbito de atuação.</a:t>
            </a:r>
          </a:p>
          <a:p>
            <a:pPr marL="360363"/>
            <a:endParaRPr lang="pt-BR" b="1" dirty="0"/>
          </a:p>
          <a:p>
            <a:pPr marL="361950" algn="ctr"/>
            <a:endParaRPr lang="pt-BR" b="1" dirty="0">
              <a:solidFill>
                <a:srgbClr val="00B0F0"/>
              </a:solidFill>
            </a:endParaRPr>
          </a:p>
          <a:p>
            <a:pPr marL="361950" algn="ctr"/>
            <a:endParaRPr lang="pt-BR" b="1" dirty="0"/>
          </a:p>
          <a:p>
            <a:pPr marL="361950" algn="just"/>
            <a:endParaRPr lang="pt-BR" b="1" dirty="0"/>
          </a:p>
        </p:txBody>
      </p:sp>
    </p:spTree>
    <p:extLst>
      <p:ext uri="{BB962C8B-B14F-4D97-AF65-F5344CB8AC3E}">
        <p14:creationId xmlns:p14="http://schemas.microsoft.com/office/powerpoint/2010/main" val="746987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78A562D9-8A2A-2113-FA63-8614CAC279CE}"/>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B63C3F3E-D5AE-006C-A991-303157CBC533}"/>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C99FB28D-DDF3-5685-455C-07BFCFACBF5D}"/>
              </a:ext>
            </a:extLst>
          </p:cNvPr>
          <p:cNvSpPr txBox="1"/>
          <p:nvPr/>
        </p:nvSpPr>
        <p:spPr>
          <a:xfrm>
            <a:off x="0" y="69529"/>
            <a:ext cx="9026236" cy="4488616"/>
          </a:xfrm>
          <a:prstGeom prst="rect">
            <a:avLst/>
          </a:prstGeom>
          <a:noFill/>
          <a:ln>
            <a:noFill/>
          </a:ln>
        </p:spPr>
        <p:txBody>
          <a:bodyPr spcFirstLastPara="1" wrap="square" lIns="91425" tIns="91425" rIns="91425" bIns="91425" anchor="t" anchorCtr="0">
            <a:noAutofit/>
          </a:bodyPr>
          <a:lstStyle/>
          <a:p>
            <a:pPr algn="ctr"/>
            <a:endParaRPr lang="pt-BR" b="1" dirty="0">
              <a:solidFill>
                <a:srgbClr val="00B0F0"/>
              </a:solidFill>
            </a:endParaRPr>
          </a:p>
          <a:p>
            <a:pPr marL="361950" algn="ctr"/>
            <a:r>
              <a:rPr lang="pt-BR" b="1" dirty="0">
                <a:solidFill>
                  <a:srgbClr val="00B0F0"/>
                </a:solidFill>
              </a:rPr>
              <a:t>Gestores e Fiscais de Contratos</a:t>
            </a:r>
          </a:p>
          <a:p>
            <a:pPr marL="361950" algn="ctr"/>
            <a:endParaRPr lang="pt-BR" b="1" dirty="0">
              <a:solidFill>
                <a:srgbClr val="00B0F0"/>
              </a:solidFill>
            </a:endParaRPr>
          </a:p>
          <a:p>
            <a:pPr marL="361950" algn="ctr"/>
            <a:r>
              <a:rPr lang="pt-BR" b="1" dirty="0">
                <a:solidFill>
                  <a:srgbClr val="00B0F0"/>
                </a:solidFill>
              </a:rPr>
              <a:t>Designação e preparo</a:t>
            </a:r>
          </a:p>
          <a:p>
            <a:pPr marL="361950" algn="ctr"/>
            <a:endParaRPr lang="pt-BR" b="1" dirty="0">
              <a:solidFill>
                <a:srgbClr val="002060"/>
              </a:solidFill>
            </a:endParaRPr>
          </a:p>
          <a:p>
            <a:pPr marL="360363"/>
            <a:r>
              <a:rPr lang="pt-BR" b="1" dirty="0">
                <a:solidFill>
                  <a:srgbClr val="002060"/>
                </a:solidFill>
              </a:rPr>
              <a:t>Ausência ou Afastamento de Gestores e Fiscais</a:t>
            </a:r>
          </a:p>
          <a:p>
            <a:pPr marL="360363" algn="just"/>
            <a:endParaRPr lang="pt-BR" dirty="0"/>
          </a:p>
          <a:p>
            <a:pPr marL="360363" algn="just"/>
            <a:r>
              <a:rPr lang="pt-BR" b="1" dirty="0"/>
              <a:t>O princípio da continuidade do serviço público</a:t>
            </a:r>
            <a:r>
              <a:rPr lang="pt-BR" dirty="0"/>
              <a:t>: O contrato não pode ficar sem acompanhamento.</a:t>
            </a:r>
          </a:p>
          <a:p>
            <a:pPr marL="360363" algn="just"/>
            <a:endParaRPr lang="pt-BR" dirty="0"/>
          </a:p>
          <a:p>
            <a:pPr marL="360363" algn="just"/>
            <a:r>
              <a:rPr lang="pt-BR" b="1" dirty="0"/>
              <a:t>Situações de contingência</a:t>
            </a:r>
            <a:r>
              <a:rPr lang="pt-BR" dirty="0"/>
              <a:t>: Atraso ou falta de designação, desligamento, ou afastamento extemporâneo/definitivo do gestor/fiscal ou substitutos.</a:t>
            </a:r>
          </a:p>
          <a:p>
            <a:pPr marL="360363"/>
            <a:endParaRPr lang="pt-BR" dirty="0"/>
          </a:p>
          <a:p>
            <a:pPr marL="360363" algn="just"/>
            <a:r>
              <a:rPr lang="pt-BR" dirty="0">
                <a:solidFill>
                  <a:srgbClr val="00B0F0"/>
                </a:solidFill>
              </a:rPr>
              <a:t>A Solução </a:t>
            </a:r>
            <a:r>
              <a:rPr lang="pt-BR" dirty="0"/>
              <a:t>: Até que nova designação seja providenciada, as atribuições de gestor ou fiscal cabem automaticamente ao responsável pela designação (a autoridade máxima ou indicada). Ressalva: </a:t>
            </a:r>
            <a:r>
              <a:rPr lang="pt-BR" dirty="0">
                <a:solidFill>
                  <a:srgbClr val="00B0F0"/>
                </a:solidFill>
              </a:rPr>
              <a:t>Salvo se houver previsão em contrário nas normas internas do órgão</a:t>
            </a:r>
            <a:r>
              <a:rPr lang="pt-BR" dirty="0"/>
              <a:t>.</a:t>
            </a:r>
          </a:p>
          <a:p>
            <a:pPr marL="361950" algn="ctr"/>
            <a:endParaRPr lang="pt-BR" b="1" dirty="0">
              <a:solidFill>
                <a:srgbClr val="00B0F0"/>
              </a:solidFill>
            </a:endParaRPr>
          </a:p>
          <a:p>
            <a:pPr marL="361950" algn="ctr"/>
            <a:endParaRPr lang="pt-BR" b="1" dirty="0"/>
          </a:p>
          <a:p>
            <a:pPr marL="361950" algn="just"/>
            <a:endParaRPr lang="pt-BR" b="1" dirty="0"/>
          </a:p>
        </p:txBody>
      </p:sp>
    </p:spTree>
    <p:extLst>
      <p:ext uri="{BB962C8B-B14F-4D97-AF65-F5344CB8AC3E}">
        <p14:creationId xmlns:p14="http://schemas.microsoft.com/office/powerpoint/2010/main" val="661047945"/>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556</TotalTime>
  <Words>6929</Words>
  <Application>Microsoft Office PowerPoint</Application>
  <PresentationFormat>Apresentação na tela (16:9)</PresentationFormat>
  <Paragraphs>711</Paragraphs>
  <Slides>60</Slides>
  <Notes>60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60</vt:i4>
      </vt:variant>
    </vt:vector>
  </HeadingPairs>
  <TitlesOfParts>
    <vt:vector size="64" baseType="lpstr">
      <vt:lpstr>Arial</vt:lpstr>
      <vt:lpstr>Calibri</vt:lpstr>
      <vt:lpstr>Wingdings</vt:lpstr>
      <vt:lpstr>Simple Light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Gabriela Borges</dc:creator>
  <cp:lastModifiedBy>Gabriela Borges</cp:lastModifiedBy>
  <cp:revision>3</cp:revision>
  <dcterms:modified xsi:type="dcterms:W3CDTF">2026-07-14T19:28:20Z</dcterms:modified>
</cp:coreProperties>
</file>